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3" r:id="rId6"/>
    <p:sldId id="261" r:id="rId7"/>
    <p:sldId id="262" r:id="rId8"/>
    <p:sldId id="260"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62" autoAdjust="0"/>
    <p:restoredTop sz="95439"/>
  </p:normalViewPr>
  <p:slideViewPr>
    <p:cSldViewPr snapToGrid="0">
      <p:cViewPr varScale="1">
        <p:scale>
          <a:sx n="48" d="100"/>
          <a:sy n="48" d="100"/>
        </p:scale>
        <p:origin x="60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1/5/2016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Theatre 1 2</a:t>
            </a:r>
            <a:r>
              <a:rPr lang="en-US" baseline="30000" dirty="0" smtClean="0"/>
              <a:t>nd</a:t>
            </a:r>
            <a:r>
              <a:rPr lang="en-US" dirty="0" smtClean="0"/>
              <a:t> 9 Weeks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07092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3" y="685800"/>
            <a:ext cx="10058400" cy="751114"/>
          </a:xfrm>
        </p:spPr>
        <p:txBody>
          <a:bodyPr/>
          <a:lstStyle/>
          <a:p>
            <a:r>
              <a:rPr lang="en-US" dirty="0" smtClean="0"/>
              <a:t>Bell Ringer </a:t>
            </a:r>
            <a:r>
              <a:rPr lang="en-US" dirty="0" smtClean="0">
                <a:solidFill>
                  <a:srgbClr val="00B0F0"/>
                </a:solidFill>
              </a:rPr>
              <a:t>10/21</a:t>
            </a:r>
            <a:endParaRPr lang="en-US" dirty="0">
              <a:solidFill>
                <a:srgbClr val="00B0F0"/>
              </a:solidFill>
            </a:endParaRPr>
          </a:p>
        </p:txBody>
      </p:sp>
      <p:sp>
        <p:nvSpPr>
          <p:cNvPr id="5" name="Text Placeholder 4"/>
          <p:cNvSpPr>
            <a:spLocks noGrp="1"/>
          </p:cNvSpPr>
          <p:nvPr>
            <p:ph type="body" idx="1"/>
          </p:nvPr>
        </p:nvSpPr>
        <p:spPr>
          <a:xfrm>
            <a:off x="684212" y="1436914"/>
            <a:ext cx="11507788" cy="4924129"/>
          </a:xfrm>
        </p:spPr>
        <p:txBody>
          <a:bodyPr>
            <a:noAutofit/>
          </a:bodyPr>
          <a:lstStyle/>
          <a:p>
            <a:r>
              <a:rPr lang="en-US" sz="4000" dirty="0" smtClean="0"/>
              <a:t>What is the conflict in your pantomime? </a:t>
            </a:r>
          </a:p>
          <a:p>
            <a:r>
              <a:rPr lang="en-US" sz="4000" dirty="0" smtClean="0"/>
              <a:t>How will you present the beginning, middle and end? </a:t>
            </a:r>
            <a:endParaRPr lang="en-US" sz="4000" dirty="0"/>
          </a:p>
          <a:p>
            <a:endParaRPr lang="en-US" sz="4000" dirty="0"/>
          </a:p>
        </p:txBody>
      </p:sp>
    </p:spTree>
    <p:extLst>
      <p:ext uri="{BB962C8B-B14F-4D97-AF65-F5344CB8AC3E}">
        <p14:creationId xmlns:p14="http://schemas.microsoft.com/office/powerpoint/2010/main" val="3071386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2" y="228600"/>
            <a:ext cx="10058400" cy="1180322"/>
          </a:xfrm>
        </p:spPr>
        <p:txBody>
          <a:bodyPr>
            <a:normAutofit/>
          </a:bodyPr>
          <a:lstStyle/>
          <a:p>
            <a:r>
              <a:rPr lang="en-US" sz="4800" dirty="0" smtClean="0"/>
              <a:t>Theatre Notes 10/21</a:t>
            </a:r>
            <a:endParaRPr lang="en-US" sz="4800" dirty="0"/>
          </a:p>
        </p:txBody>
      </p:sp>
      <p:sp>
        <p:nvSpPr>
          <p:cNvPr id="5" name="Text Placeholder 4"/>
          <p:cNvSpPr>
            <a:spLocks noGrp="1"/>
          </p:cNvSpPr>
          <p:nvPr>
            <p:ph type="body" idx="1"/>
          </p:nvPr>
        </p:nvSpPr>
        <p:spPr>
          <a:xfrm>
            <a:off x="684212" y="1698170"/>
            <a:ext cx="10773779" cy="4553339"/>
          </a:xfrm>
        </p:spPr>
        <p:txBody>
          <a:bodyPr>
            <a:noAutofit/>
          </a:bodyPr>
          <a:lstStyle/>
          <a:p>
            <a:pPr marL="342900" indent="-342900">
              <a:buFont typeface="Arial" panose="020B0604020202020204" pitchFamily="34" charset="0"/>
              <a:buChar char="•"/>
            </a:pPr>
            <a:r>
              <a:rPr lang="en-US" sz="2400" b="1" dirty="0" smtClean="0"/>
              <a:t>Musical Theatre</a:t>
            </a:r>
            <a:r>
              <a:rPr lang="en-US" sz="2400" dirty="0" smtClean="0"/>
              <a:t>: </a:t>
            </a:r>
            <a:r>
              <a:rPr lang="en-US" sz="2400" dirty="0"/>
              <a:t>A theatrical production consisting of dialogue, music, song, dance, and story.</a:t>
            </a:r>
            <a:endParaRPr lang="en-US" sz="2400" dirty="0" smtClean="0"/>
          </a:p>
          <a:p>
            <a:pPr marL="342900" indent="-342900">
              <a:buFont typeface="Arial" panose="020B0604020202020204" pitchFamily="34" charset="0"/>
              <a:buChar char="•"/>
            </a:pPr>
            <a:r>
              <a:rPr lang="en-US" sz="2400" b="1" dirty="0" smtClean="0"/>
              <a:t>Production Number: </a:t>
            </a:r>
            <a:r>
              <a:rPr lang="en-US" sz="2400" dirty="0"/>
              <a:t>elaborate song-and-dance sequences in which most of the </a:t>
            </a:r>
            <a:r>
              <a:rPr lang="en-US" sz="2400" dirty="0" smtClean="0"/>
              <a:t>cast takes </a:t>
            </a:r>
            <a:r>
              <a:rPr lang="en-US" sz="2400" dirty="0"/>
              <a:t>part.</a:t>
            </a:r>
            <a:endParaRPr lang="en-US" sz="2400" dirty="0" smtClean="0"/>
          </a:p>
          <a:p>
            <a:pPr marL="342900" indent="-342900">
              <a:buFont typeface="Arial" panose="020B0604020202020204" pitchFamily="34" charset="0"/>
              <a:buChar char="•"/>
            </a:pPr>
            <a:r>
              <a:rPr lang="en-US" sz="2400" b="1" dirty="0" smtClean="0"/>
              <a:t>Reader’s Theatre: </a:t>
            </a:r>
            <a:r>
              <a:rPr lang="en-US" sz="2400" dirty="0"/>
              <a:t>a form of drama in which actors are seated and read aloud </a:t>
            </a:r>
            <a:r>
              <a:rPr lang="en-US" sz="2400" dirty="0" smtClean="0"/>
              <a:t>from scripts</a:t>
            </a:r>
            <a:r>
              <a:rPr lang="en-US" sz="2400" dirty="0"/>
              <a:t>.</a:t>
            </a:r>
            <a:endParaRPr lang="en-US" sz="2400" dirty="0" smtClean="0"/>
          </a:p>
          <a:p>
            <a:pPr marL="342900" indent="-342900">
              <a:buFont typeface="Arial" panose="020B0604020202020204" pitchFamily="34" charset="0"/>
              <a:buChar char="•"/>
            </a:pPr>
            <a:r>
              <a:rPr lang="en-US" sz="2400" b="1" dirty="0" smtClean="0"/>
              <a:t>Multi-media: </a:t>
            </a:r>
            <a:r>
              <a:rPr lang="en-US" sz="2400" dirty="0"/>
              <a:t>using more than one medium onstage, including TV, film, dance, etc.</a:t>
            </a:r>
          </a:p>
        </p:txBody>
      </p:sp>
    </p:spTree>
    <p:extLst>
      <p:ext uri="{BB962C8B-B14F-4D97-AF65-F5344CB8AC3E}">
        <p14:creationId xmlns:p14="http://schemas.microsoft.com/office/powerpoint/2010/main" val="3343283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2" y="228600"/>
            <a:ext cx="10058400" cy="1180322"/>
          </a:xfrm>
        </p:spPr>
        <p:txBody>
          <a:bodyPr>
            <a:normAutofit/>
          </a:bodyPr>
          <a:lstStyle/>
          <a:p>
            <a:r>
              <a:rPr lang="en-US" sz="4800" dirty="0" smtClean="0"/>
              <a:t>Theatre Notes 10/21</a:t>
            </a:r>
            <a:endParaRPr lang="en-US" sz="4800" dirty="0"/>
          </a:p>
        </p:txBody>
      </p:sp>
      <p:sp>
        <p:nvSpPr>
          <p:cNvPr id="5" name="Text Placeholder 4"/>
          <p:cNvSpPr>
            <a:spLocks noGrp="1"/>
          </p:cNvSpPr>
          <p:nvPr>
            <p:ph type="body" idx="1"/>
          </p:nvPr>
        </p:nvSpPr>
        <p:spPr>
          <a:xfrm>
            <a:off x="684212" y="1698170"/>
            <a:ext cx="10773779" cy="4980926"/>
          </a:xfrm>
        </p:spPr>
        <p:txBody>
          <a:bodyPr>
            <a:noAutofit/>
          </a:bodyPr>
          <a:lstStyle/>
          <a:p>
            <a:pPr marL="342900" indent="-342900">
              <a:buFont typeface="Arial" panose="020B0604020202020204" pitchFamily="34" charset="0"/>
              <a:buChar char="•"/>
            </a:pPr>
            <a:r>
              <a:rPr lang="en-US" sz="2400" dirty="0" smtClean="0"/>
              <a:t>Mime: </a:t>
            </a:r>
            <a:r>
              <a:rPr lang="en-US" sz="2400" dirty="0"/>
              <a:t>the theatrical technique of suggesting action, character, or emotion without words, using only gesture, expression, and movement.</a:t>
            </a:r>
            <a:endParaRPr lang="en-US" sz="2400" dirty="0" smtClean="0"/>
          </a:p>
          <a:p>
            <a:pPr marL="342900" indent="-342900">
              <a:buFont typeface="Arial" panose="020B0604020202020204" pitchFamily="34" charset="0"/>
              <a:buChar char="•"/>
            </a:pPr>
            <a:r>
              <a:rPr lang="en-US" sz="2400" dirty="0" smtClean="0"/>
              <a:t>Pantomime: the story told through mimed performance. </a:t>
            </a:r>
          </a:p>
          <a:p>
            <a:pPr marL="342900" indent="-342900">
              <a:buFont typeface="Arial" panose="020B0604020202020204" pitchFamily="34" charset="0"/>
              <a:buChar char="•"/>
            </a:pPr>
            <a:r>
              <a:rPr lang="en-US" sz="2400" dirty="0" smtClean="0"/>
              <a:t>Mind: </a:t>
            </a:r>
            <a:r>
              <a:rPr lang="en-US" sz="2400" dirty="0"/>
              <a:t>the element of a person that enables them to be aware of the world and their experiences, to think, and to feel; the faculty of consciousness and thought: </a:t>
            </a:r>
            <a:endParaRPr lang="en-US" sz="2400" dirty="0" smtClean="0"/>
          </a:p>
          <a:p>
            <a:pPr marL="342900" indent="-342900">
              <a:buFont typeface="Arial" panose="020B0604020202020204" pitchFamily="34" charset="0"/>
              <a:buChar char="•"/>
            </a:pPr>
            <a:r>
              <a:rPr lang="en-US" sz="2400" dirty="0" smtClean="0"/>
              <a:t>Body: the </a:t>
            </a:r>
            <a:r>
              <a:rPr lang="en-US" sz="2400" dirty="0"/>
              <a:t>physical structure of a </a:t>
            </a:r>
            <a:r>
              <a:rPr lang="en-US" sz="2400" dirty="0" smtClean="0"/>
              <a:t>person, </a:t>
            </a:r>
            <a:r>
              <a:rPr lang="en-US" sz="2400" dirty="0"/>
              <a:t>including the bones, flesh, and organs: </a:t>
            </a:r>
            <a:endParaRPr lang="en-US" sz="2400" dirty="0" smtClean="0"/>
          </a:p>
          <a:p>
            <a:pPr marL="342900" indent="-342900">
              <a:buFont typeface="Arial" panose="020B0604020202020204" pitchFamily="34" charset="0"/>
              <a:buChar char="•"/>
            </a:pPr>
            <a:r>
              <a:rPr lang="en-US" sz="2400" dirty="0" smtClean="0"/>
              <a:t>Imagination: the </a:t>
            </a:r>
            <a:r>
              <a:rPr lang="en-US" sz="2400" dirty="0"/>
              <a:t>faculty </a:t>
            </a:r>
            <a:r>
              <a:rPr lang="en-US" sz="2400" dirty="0" smtClean="0"/>
              <a:t>of </a:t>
            </a:r>
            <a:r>
              <a:rPr lang="en-US" sz="2400" dirty="0"/>
              <a:t>forming new ideas, or images or </a:t>
            </a:r>
            <a:r>
              <a:rPr lang="en-US" sz="2400" dirty="0" smtClean="0"/>
              <a:t>concepts </a:t>
            </a:r>
            <a:r>
              <a:rPr lang="en-US" sz="2400" dirty="0"/>
              <a:t>not present to the senses</a:t>
            </a:r>
            <a:r>
              <a:rPr lang="en-US" sz="2400" dirty="0" smtClean="0"/>
              <a:t> </a:t>
            </a:r>
            <a:endParaRPr lang="en-US" sz="2400" dirty="0"/>
          </a:p>
        </p:txBody>
      </p:sp>
    </p:spTree>
    <p:extLst>
      <p:ext uri="{BB962C8B-B14F-4D97-AF65-F5344CB8AC3E}">
        <p14:creationId xmlns:p14="http://schemas.microsoft.com/office/powerpoint/2010/main" val="1790069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2" y="228600"/>
            <a:ext cx="10058400" cy="1180322"/>
          </a:xfrm>
        </p:spPr>
        <p:txBody>
          <a:bodyPr>
            <a:normAutofit/>
          </a:bodyPr>
          <a:lstStyle/>
          <a:p>
            <a:r>
              <a:rPr lang="en-US" sz="4800" dirty="0" smtClean="0"/>
              <a:t>Theatre Notes 10/21</a:t>
            </a:r>
            <a:endParaRPr lang="en-US" sz="4800" dirty="0"/>
          </a:p>
        </p:txBody>
      </p:sp>
      <p:sp>
        <p:nvSpPr>
          <p:cNvPr id="5" name="Text Placeholder 4"/>
          <p:cNvSpPr>
            <a:spLocks noGrp="1"/>
          </p:cNvSpPr>
          <p:nvPr>
            <p:ph type="body" idx="1"/>
          </p:nvPr>
        </p:nvSpPr>
        <p:spPr>
          <a:xfrm>
            <a:off x="684212" y="1698170"/>
            <a:ext cx="10773779" cy="4980926"/>
          </a:xfrm>
        </p:spPr>
        <p:txBody>
          <a:bodyPr>
            <a:noAutofit/>
          </a:bodyPr>
          <a:lstStyle/>
          <a:p>
            <a:pPr marL="342900" indent="-342900">
              <a:buFont typeface="Arial" panose="020B0604020202020204" pitchFamily="34" charset="0"/>
              <a:buChar char="•"/>
            </a:pPr>
            <a:r>
              <a:rPr lang="en-US" sz="2400" b="1" dirty="0" smtClean="0"/>
              <a:t>Gesture: </a:t>
            </a:r>
            <a:r>
              <a:rPr lang="en-US" sz="2400" dirty="0"/>
              <a:t>movements of separate parts of the body such as waving an arm </a:t>
            </a:r>
            <a:r>
              <a:rPr lang="en-US" sz="2400" dirty="0" smtClean="0"/>
              <a:t>or shrugging </a:t>
            </a:r>
            <a:r>
              <a:rPr lang="en-US" sz="2400" dirty="0"/>
              <a:t>a shoulder</a:t>
            </a:r>
            <a:endParaRPr lang="en-US" sz="2400" dirty="0" smtClean="0"/>
          </a:p>
          <a:p>
            <a:pPr marL="342900" indent="-342900">
              <a:buFont typeface="Arial" panose="020B0604020202020204" pitchFamily="34" charset="0"/>
              <a:buChar char="•"/>
            </a:pPr>
            <a:r>
              <a:rPr lang="en-US" sz="2400" b="1" dirty="0" smtClean="0"/>
              <a:t>Improvise</a:t>
            </a:r>
            <a:r>
              <a:rPr lang="en-US" sz="2400" dirty="0" smtClean="0"/>
              <a:t>: </a:t>
            </a:r>
            <a:r>
              <a:rPr lang="en-US" sz="2400" dirty="0"/>
              <a:t>spontaneously invent dialogue and action</a:t>
            </a:r>
            <a:endParaRPr lang="en-US" sz="2400" dirty="0" smtClean="0"/>
          </a:p>
          <a:p>
            <a:pPr marL="342900" indent="-342900">
              <a:buFont typeface="Arial" panose="020B0604020202020204" pitchFamily="34" charset="0"/>
              <a:buChar char="•"/>
            </a:pPr>
            <a:r>
              <a:rPr lang="en-US" sz="2400" b="1" dirty="0" smtClean="0"/>
              <a:t>Inflection</a:t>
            </a:r>
            <a:r>
              <a:rPr lang="en-US" sz="2400" dirty="0" smtClean="0"/>
              <a:t>: </a:t>
            </a:r>
            <a:r>
              <a:rPr lang="en-US" sz="2400" dirty="0"/>
              <a:t>variety of vocal pitch</a:t>
            </a:r>
          </a:p>
        </p:txBody>
      </p:sp>
    </p:spTree>
    <p:extLst>
      <p:ext uri="{BB962C8B-B14F-4D97-AF65-F5344CB8AC3E}">
        <p14:creationId xmlns:p14="http://schemas.microsoft.com/office/powerpoint/2010/main" val="1073490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2" y="228600"/>
            <a:ext cx="10058400" cy="1180322"/>
          </a:xfrm>
        </p:spPr>
        <p:txBody>
          <a:bodyPr>
            <a:normAutofit/>
          </a:bodyPr>
          <a:lstStyle/>
          <a:p>
            <a:r>
              <a:rPr lang="en-US" sz="4800" dirty="0" smtClean="0"/>
              <a:t>Theatre Notes 10/21</a:t>
            </a:r>
            <a:endParaRPr lang="en-US" sz="4800" dirty="0"/>
          </a:p>
        </p:txBody>
      </p:sp>
      <p:sp>
        <p:nvSpPr>
          <p:cNvPr id="5" name="Text Placeholder 4"/>
          <p:cNvSpPr>
            <a:spLocks noGrp="1"/>
          </p:cNvSpPr>
          <p:nvPr>
            <p:ph type="body" idx="1"/>
          </p:nvPr>
        </p:nvSpPr>
        <p:spPr>
          <a:xfrm>
            <a:off x="684212" y="1698170"/>
            <a:ext cx="10773779" cy="4980926"/>
          </a:xfrm>
        </p:spPr>
        <p:txBody>
          <a:bodyPr>
            <a:noAutofit/>
          </a:bodyPr>
          <a:lstStyle/>
          <a:p>
            <a:pPr marL="342900" indent="-342900">
              <a:buFont typeface="Arial" panose="020B0604020202020204" pitchFamily="34" charset="0"/>
              <a:buChar char="•"/>
            </a:pPr>
            <a:r>
              <a:rPr lang="en-US" sz="2400" dirty="0" smtClean="0"/>
              <a:t>Headshot: </a:t>
            </a:r>
            <a:r>
              <a:rPr lang="en-US" sz="2400" dirty="0"/>
              <a:t>is a photograph used by actors and actresses in order to get them work </a:t>
            </a:r>
            <a:endParaRPr lang="en-US" sz="2400" dirty="0" smtClean="0"/>
          </a:p>
          <a:p>
            <a:pPr marL="342900" indent="-342900">
              <a:buFont typeface="Arial" panose="020B0604020202020204" pitchFamily="34" charset="0"/>
              <a:buChar char="•"/>
            </a:pPr>
            <a:r>
              <a:rPr lang="en-US" sz="2400" dirty="0" smtClean="0"/>
              <a:t>Resume: </a:t>
            </a:r>
            <a:r>
              <a:rPr lang="en-US" sz="2400" dirty="0"/>
              <a:t>include the actor’s basic information including height, weight, hair color and eye color, as well as, training and experience. </a:t>
            </a:r>
            <a:endParaRPr lang="en-US" sz="2400" dirty="0" smtClean="0"/>
          </a:p>
          <a:p>
            <a:pPr marL="342900" indent="-342900">
              <a:buFont typeface="Arial" panose="020B0604020202020204" pitchFamily="34" charset="0"/>
              <a:buChar char="•"/>
            </a:pPr>
            <a:r>
              <a:rPr lang="en-US" sz="2400" dirty="0" smtClean="0"/>
              <a:t>Side Coaching: </a:t>
            </a:r>
            <a:r>
              <a:rPr lang="en-US" sz="2400" dirty="0"/>
              <a:t>is the process of giving directions to actors while they are playing a scene</a:t>
            </a:r>
            <a:endParaRPr lang="en-US" sz="2400" dirty="0" smtClean="0"/>
          </a:p>
          <a:p>
            <a:pPr marL="342900" indent="-342900">
              <a:buFont typeface="Arial" panose="020B0604020202020204" pitchFamily="34" charset="0"/>
              <a:buChar char="•"/>
            </a:pPr>
            <a:r>
              <a:rPr lang="en-US" sz="2400" dirty="0" smtClean="0"/>
              <a:t>Masks: </a:t>
            </a:r>
            <a:r>
              <a:rPr lang="en-US" sz="2400" dirty="0"/>
              <a:t>a special covering (representing a human face or the head of an animal or a fantastic or mythological being) with perforations for the eyes and placed over an actor’s face.</a:t>
            </a:r>
          </a:p>
        </p:txBody>
      </p:sp>
    </p:spTree>
    <p:extLst>
      <p:ext uri="{BB962C8B-B14F-4D97-AF65-F5344CB8AC3E}">
        <p14:creationId xmlns:p14="http://schemas.microsoft.com/office/powerpoint/2010/main" val="2465032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2" y="228600"/>
            <a:ext cx="10058400" cy="1180322"/>
          </a:xfrm>
        </p:spPr>
        <p:txBody>
          <a:bodyPr>
            <a:normAutofit/>
          </a:bodyPr>
          <a:lstStyle/>
          <a:p>
            <a:r>
              <a:rPr lang="en-US" sz="4800" dirty="0" smtClean="0"/>
              <a:t>Theatre Notes 10/22</a:t>
            </a:r>
            <a:endParaRPr lang="en-US" sz="4800" dirty="0"/>
          </a:p>
        </p:txBody>
      </p:sp>
      <p:sp>
        <p:nvSpPr>
          <p:cNvPr id="5" name="Text Placeholder 4"/>
          <p:cNvSpPr>
            <a:spLocks noGrp="1"/>
          </p:cNvSpPr>
          <p:nvPr>
            <p:ph type="body" idx="1"/>
          </p:nvPr>
        </p:nvSpPr>
        <p:spPr>
          <a:xfrm>
            <a:off x="684212" y="1698170"/>
            <a:ext cx="10773779" cy="4980926"/>
          </a:xfrm>
        </p:spPr>
        <p:txBody>
          <a:bodyPr>
            <a:noAutofit/>
          </a:bodyPr>
          <a:lstStyle/>
          <a:p>
            <a:pPr marL="342900" indent="-342900">
              <a:buFont typeface="Arial" panose="020B0604020202020204" pitchFamily="34" charset="0"/>
              <a:buChar char="•"/>
            </a:pPr>
            <a:r>
              <a:rPr lang="en-US" sz="2400" b="1" dirty="0" smtClean="0"/>
              <a:t>Batten: </a:t>
            </a:r>
            <a:r>
              <a:rPr lang="en-US" sz="2400" dirty="0"/>
              <a:t>A long pipe or strip of wood flown from the grid from which scenery, drops, or </a:t>
            </a:r>
            <a:r>
              <a:rPr lang="en-US" sz="2400" dirty="0" smtClean="0"/>
              <a:t>lights </a:t>
            </a:r>
            <a:r>
              <a:rPr lang="en-US" sz="2400" dirty="0"/>
              <a:t>are hung</a:t>
            </a:r>
            <a:r>
              <a:rPr lang="en-US" sz="2400" dirty="0" smtClean="0"/>
              <a:t>.</a:t>
            </a:r>
          </a:p>
          <a:p>
            <a:pPr marL="342900" indent="-342900">
              <a:buFont typeface="Arial" panose="020B0604020202020204" pitchFamily="34" charset="0"/>
              <a:buChar char="•"/>
            </a:pPr>
            <a:r>
              <a:rPr lang="en-US" sz="2400" b="1" dirty="0" smtClean="0"/>
              <a:t>Cue: </a:t>
            </a:r>
            <a:r>
              <a:rPr lang="en-US" sz="2400" dirty="0"/>
              <a:t>1. The last words or action of one actor that immediately precede another actor’s speech; 2. Signal for light changes, curtain, etc. </a:t>
            </a:r>
            <a:endParaRPr lang="en-US" sz="2400" dirty="0" smtClean="0"/>
          </a:p>
          <a:p>
            <a:pPr marL="342900" indent="-342900">
              <a:buFont typeface="Arial" panose="020B0604020202020204" pitchFamily="34" charset="0"/>
              <a:buChar char="•"/>
            </a:pPr>
            <a:r>
              <a:rPr lang="en-US" sz="2400" b="1" dirty="0" smtClean="0"/>
              <a:t>Backdrop: </a:t>
            </a:r>
            <a:r>
              <a:rPr lang="en-US" sz="2400" dirty="0"/>
              <a:t>In England, called the backcloth. A painted canvas or plain surface upon which light could be shown, it was flown or hung from the grid and, in combination with wings, was used to form a set on stage. Now generally replaced by the box set. </a:t>
            </a:r>
            <a:endParaRPr lang="en-US" sz="2400" dirty="0" smtClean="0"/>
          </a:p>
          <a:p>
            <a:pPr marL="342900" indent="-342900">
              <a:buFont typeface="Arial" panose="020B0604020202020204" pitchFamily="34" charset="0"/>
              <a:buChar char="•"/>
            </a:pPr>
            <a:r>
              <a:rPr lang="en-US" sz="2400" b="1" dirty="0" smtClean="0"/>
              <a:t>Flat: </a:t>
            </a:r>
            <a:r>
              <a:rPr lang="en-US" sz="2400" dirty="0"/>
              <a:t>pieces of canvas stretched over wooden frames that are painted and linked together to create scenery such as walls and doorways. </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27382708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2" y="228600"/>
            <a:ext cx="10058400" cy="1180322"/>
          </a:xfrm>
        </p:spPr>
        <p:txBody>
          <a:bodyPr>
            <a:normAutofit/>
          </a:bodyPr>
          <a:lstStyle/>
          <a:p>
            <a:r>
              <a:rPr lang="en-US" sz="4800" dirty="0" smtClean="0"/>
              <a:t>Theatre Notes 10/22</a:t>
            </a:r>
            <a:endParaRPr lang="en-US" sz="4800" dirty="0"/>
          </a:p>
        </p:txBody>
      </p:sp>
      <p:sp>
        <p:nvSpPr>
          <p:cNvPr id="5" name="Text Placeholder 4"/>
          <p:cNvSpPr>
            <a:spLocks noGrp="1"/>
          </p:cNvSpPr>
          <p:nvPr>
            <p:ph type="body" idx="1"/>
          </p:nvPr>
        </p:nvSpPr>
        <p:spPr>
          <a:xfrm>
            <a:off x="684212" y="1698170"/>
            <a:ext cx="10773779" cy="4980926"/>
          </a:xfrm>
        </p:spPr>
        <p:txBody>
          <a:bodyPr>
            <a:noAutofit/>
          </a:bodyPr>
          <a:lstStyle/>
          <a:p>
            <a:pPr marL="342900" indent="-342900">
              <a:buFont typeface="Arial" panose="020B0604020202020204" pitchFamily="34" charset="0"/>
              <a:buChar char="•"/>
            </a:pPr>
            <a:r>
              <a:rPr lang="en-US" sz="2400" b="1" dirty="0" smtClean="0"/>
              <a:t>Platform: </a:t>
            </a:r>
            <a:r>
              <a:rPr lang="en-US" sz="2400" dirty="0"/>
              <a:t>a raised level surface on which people or things can stand.</a:t>
            </a:r>
            <a:endParaRPr lang="en-US" sz="2400" dirty="0" smtClean="0"/>
          </a:p>
          <a:p>
            <a:pPr marL="342900" indent="-342900">
              <a:buFont typeface="Arial" panose="020B0604020202020204" pitchFamily="34" charset="0"/>
              <a:buChar char="•"/>
            </a:pPr>
            <a:r>
              <a:rPr lang="en-US" sz="2400" b="1" dirty="0" smtClean="0"/>
              <a:t>Property: </a:t>
            </a:r>
            <a:r>
              <a:rPr lang="en-US" sz="2400" dirty="0"/>
              <a:t>set furnishings including furniture, pictures, ornaments, </a:t>
            </a:r>
            <a:r>
              <a:rPr lang="en-US" sz="2400" dirty="0" smtClean="0"/>
              <a:t>or items carried or used onstage by actors. </a:t>
            </a:r>
          </a:p>
          <a:p>
            <a:pPr marL="342900" indent="-342900">
              <a:buFont typeface="Arial" panose="020B0604020202020204" pitchFamily="34" charset="0"/>
              <a:buChar char="•"/>
            </a:pPr>
            <a:r>
              <a:rPr lang="en-US" sz="2400" b="1" dirty="0" smtClean="0"/>
              <a:t>Stage Crew: </a:t>
            </a:r>
            <a:r>
              <a:rPr lang="en-US" sz="2400" dirty="0" smtClean="0"/>
              <a:t>members of the technical crew who operate the curtains and scene changes. </a:t>
            </a:r>
          </a:p>
          <a:p>
            <a:pPr marL="342900" indent="-342900">
              <a:buFont typeface="Arial" panose="020B0604020202020204" pitchFamily="34" charset="0"/>
              <a:buChar char="•"/>
            </a:pPr>
            <a:r>
              <a:rPr lang="en-US" sz="2400" b="1" dirty="0" smtClean="0"/>
              <a:t>Set: </a:t>
            </a:r>
            <a:r>
              <a:rPr lang="en-US" sz="2400" dirty="0"/>
              <a:t>The scenery used onstage</a:t>
            </a:r>
            <a:r>
              <a:rPr lang="en-US" sz="2400" dirty="0" smtClean="0"/>
              <a:t>.</a:t>
            </a: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29330870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2" y="228600"/>
            <a:ext cx="10058400" cy="1180322"/>
          </a:xfrm>
        </p:spPr>
        <p:txBody>
          <a:bodyPr>
            <a:normAutofit/>
          </a:bodyPr>
          <a:lstStyle/>
          <a:p>
            <a:r>
              <a:rPr lang="en-US" sz="4800" dirty="0" smtClean="0"/>
              <a:t>Theatre Notes 10/22</a:t>
            </a:r>
            <a:endParaRPr lang="en-US" sz="4800" dirty="0"/>
          </a:p>
        </p:txBody>
      </p:sp>
      <p:sp>
        <p:nvSpPr>
          <p:cNvPr id="5" name="Text Placeholder 4"/>
          <p:cNvSpPr>
            <a:spLocks noGrp="1"/>
          </p:cNvSpPr>
          <p:nvPr>
            <p:ph type="body" idx="1"/>
          </p:nvPr>
        </p:nvSpPr>
        <p:spPr>
          <a:xfrm>
            <a:off x="684212" y="1698170"/>
            <a:ext cx="10773779" cy="4980926"/>
          </a:xfrm>
        </p:spPr>
        <p:txBody>
          <a:bodyPr>
            <a:noAutofit/>
          </a:bodyPr>
          <a:lstStyle/>
          <a:p>
            <a:pPr marL="342900" indent="-342900">
              <a:buFont typeface="Arial" panose="020B0604020202020204" pitchFamily="34" charset="0"/>
              <a:buChar char="•"/>
            </a:pPr>
            <a:r>
              <a:rPr lang="en-US" sz="2400" b="1" dirty="0" smtClean="0"/>
              <a:t>Critiquing: </a:t>
            </a:r>
            <a:r>
              <a:rPr lang="en-US" sz="2400" dirty="0" smtClean="0"/>
              <a:t>to evaluate a rehearsal or performance in </a:t>
            </a:r>
            <a:r>
              <a:rPr lang="en-US" sz="2400" dirty="0"/>
              <a:t>a detailed and analytical way.</a:t>
            </a:r>
            <a:endParaRPr lang="en-US" sz="2400" dirty="0" smtClean="0"/>
          </a:p>
          <a:p>
            <a:pPr marL="342900" indent="-342900">
              <a:buFont typeface="Arial" panose="020B0604020202020204" pitchFamily="34" charset="0"/>
              <a:buChar char="•"/>
            </a:pPr>
            <a:r>
              <a:rPr lang="en-US" sz="2400" b="1" dirty="0" smtClean="0"/>
              <a:t>Review: </a:t>
            </a:r>
            <a:r>
              <a:rPr lang="en-US" sz="2400" dirty="0"/>
              <a:t>a critical evaluation </a:t>
            </a:r>
            <a:r>
              <a:rPr lang="en-US" sz="2400" dirty="0" smtClean="0"/>
              <a:t>of </a:t>
            </a:r>
            <a:r>
              <a:rPr lang="en-US" sz="2400" dirty="0"/>
              <a:t>a </a:t>
            </a:r>
            <a:r>
              <a:rPr lang="en-US" sz="2400" dirty="0" smtClean="0"/>
              <a:t> </a:t>
            </a:r>
            <a:r>
              <a:rPr lang="en-US" sz="2400" b="1" dirty="0" smtClean="0"/>
              <a:t>play</a:t>
            </a:r>
            <a:endParaRPr lang="en-US" sz="2400" dirty="0" smtClean="0"/>
          </a:p>
          <a:p>
            <a:pPr marL="342900" indent="-342900">
              <a:buFont typeface="Arial" panose="020B0604020202020204" pitchFamily="34" charset="0"/>
              <a:buChar char="•"/>
            </a:pPr>
            <a:r>
              <a:rPr lang="en-US" sz="2400" b="1" dirty="0" smtClean="0"/>
              <a:t>Comedy: </a:t>
            </a:r>
            <a:r>
              <a:rPr lang="en-US" sz="2400" dirty="0"/>
              <a:t>A play that ends happily and arouses laughter through humorous treatment of an aspect of life. </a:t>
            </a:r>
          </a:p>
          <a:p>
            <a:pPr marL="342900" indent="-342900">
              <a:buFont typeface="Arial" panose="020B0604020202020204" pitchFamily="34" charset="0"/>
              <a:buChar char="•"/>
            </a:pPr>
            <a:r>
              <a:rPr lang="en-US" sz="2400" b="1" dirty="0" smtClean="0"/>
              <a:t>Tragedy: </a:t>
            </a:r>
            <a:r>
              <a:rPr lang="en-US" sz="2400" dirty="0"/>
              <a:t>A drama in which a protagonist struggles against some force, usually making </a:t>
            </a:r>
            <a:r>
              <a:rPr lang="en-US" sz="2400" dirty="0" smtClean="0"/>
              <a:t>an </a:t>
            </a:r>
            <a:r>
              <a:rPr lang="en-US" sz="2400" dirty="0"/>
              <a:t>ennobling sacrifice before going down in defeat (usually death). </a:t>
            </a:r>
          </a:p>
          <a:p>
            <a:pPr marL="342900" indent="-342900">
              <a:buFont typeface="Arial" panose="020B0604020202020204" pitchFamily="34" charset="0"/>
              <a:buChar char="•"/>
            </a:pPr>
            <a:endParaRPr lang="en-US" sz="2400" dirty="0" smtClean="0"/>
          </a:p>
          <a:p>
            <a:endParaRPr lang="en-US" sz="2400" dirty="0"/>
          </a:p>
        </p:txBody>
      </p:sp>
    </p:spTree>
    <p:extLst>
      <p:ext uri="{BB962C8B-B14F-4D97-AF65-F5344CB8AC3E}">
        <p14:creationId xmlns:p14="http://schemas.microsoft.com/office/powerpoint/2010/main" val="16013608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745435"/>
          </a:xfrm>
        </p:spPr>
        <p:txBody>
          <a:bodyPr/>
          <a:lstStyle/>
          <a:p>
            <a:r>
              <a:rPr lang="en-US" dirty="0"/>
              <a:t>6 Week project (instead of vocabulary test)</a:t>
            </a:r>
          </a:p>
        </p:txBody>
      </p:sp>
      <p:sp>
        <p:nvSpPr>
          <p:cNvPr id="3" name="Text Placeholder 2"/>
          <p:cNvSpPr>
            <a:spLocks noGrp="1"/>
          </p:cNvSpPr>
          <p:nvPr>
            <p:ph type="body" idx="1"/>
          </p:nvPr>
        </p:nvSpPr>
        <p:spPr>
          <a:xfrm>
            <a:off x="684211" y="1431235"/>
            <a:ext cx="10487371" cy="4929808"/>
          </a:xfrm>
        </p:spPr>
        <p:txBody>
          <a:bodyPr>
            <a:normAutofit/>
          </a:bodyPr>
          <a:lstStyle/>
          <a:p>
            <a:pPr lvl="0">
              <a:buClr>
                <a:prstClr val="white"/>
              </a:buClr>
            </a:pPr>
            <a:r>
              <a:rPr lang="en-US" dirty="0">
                <a:solidFill>
                  <a:prstClr val="white"/>
                </a:solidFill>
              </a:rPr>
              <a:t>In groups, no larger than 3 people, write a script with a beginning, middle and end that uses at least 33 of our vocabulary words. The use of the words MUST demonstrate that you understand what they mean. </a:t>
            </a:r>
          </a:p>
          <a:p>
            <a:pPr lvl="0">
              <a:buClr>
                <a:prstClr val="white"/>
              </a:buClr>
            </a:pPr>
            <a:r>
              <a:rPr lang="en-US" dirty="0">
                <a:solidFill>
                  <a:prstClr val="white"/>
                </a:solidFill>
              </a:rPr>
              <a:t>The script MUST be typed and is due by the end of class Thursday. </a:t>
            </a:r>
          </a:p>
          <a:p>
            <a:pPr lvl="0">
              <a:buClr>
                <a:prstClr val="white"/>
              </a:buClr>
            </a:pPr>
            <a:endParaRPr lang="en-US" dirty="0">
              <a:solidFill>
                <a:prstClr val="white"/>
              </a:solidFill>
            </a:endParaRPr>
          </a:p>
          <a:p>
            <a:pPr lvl="0">
              <a:buClr>
                <a:prstClr val="white"/>
              </a:buClr>
            </a:pPr>
            <a:r>
              <a:rPr lang="en-US" dirty="0">
                <a:solidFill>
                  <a:prstClr val="white"/>
                </a:solidFill>
              </a:rPr>
              <a:t>If you wish to make up the assignment that you did not present yesterday, you may see me on Thursday morning at 8:02. </a:t>
            </a:r>
          </a:p>
          <a:p>
            <a:pPr lvl="0">
              <a:buClr>
                <a:prstClr val="white"/>
              </a:buClr>
            </a:pPr>
            <a:r>
              <a:rPr lang="en-US" dirty="0">
                <a:solidFill>
                  <a:prstClr val="white"/>
                </a:solidFill>
              </a:rPr>
              <a:t>I will not accept any late work 5 school days after assignments are due. </a:t>
            </a:r>
          </a:p>
          <a:p>
            <a:pPr lvl="0">
              <a:buClr>
                <a:prstClr val="white"/>
              </a:buClr>
            </a:pPr>
            <a:r>
              <a:rPr lang="en-US" dirty="0">
                <a:solidFill>
                  <a:prstClr val="white"/>
                </a:solidFill>
              </a:rPr>
              <a:t>I will not use class time to grade or make up work that you chose not to do. </a:t>
            </a:r>
          </a:p>
          <a:p>
            <a:pPr lvl="0">
              <a:buClr>
                <a:prstClr val="white"/>
              </a:buClr>
            </a:pPr>
            <a:r>
              <a:rPr lang="en-US" dirty="0">
                <a:solidFill>
                  <a:prstClr val="white"/>
                </a:solidFill>
              </a:rPr>
              <a:t>Grades will be sucked out of the gradebook at 4 on Friday for progress reports. </a:t>
            </a:r>
          </a:p>
          <a:p>
            <a:endParaRPr lang="en-US" dirty="0"/>
          </a:p>
        </p:txBody>
      </p:sp>
    </p:spTree>
    <p:extLst>
      <p:ext uri="{BB962C8B-B14F-4D97-AF65-F5344CB8AC3E}">
        <p14:creationId xmlns:p14="http://schemas.microsoft.com/office/powerpoint/2010/main" val="4104229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3" y="685800"/>
            <a:ext cx="10058400" cy="751114"/>
          </a:xfrm>
        </p:spPr>
        <p:txBody>
          <a:bodyPr/>
          <a:lstStyle/>
          <a:p>
            <a:r>
              <a:rPr lang="en-US" dirty="0" smtClean="0"/>
              <a:t>Bell Ringer </a:t>
            </a:r>
            <a:r>
              <a:rPr lang="en-US" dirty="0" smtClean="0">
                <a:solidFill>
                  <a:srgbClr val="00B0F0"/>
                </a:solidFill>
              </a:rPr>
              <a:t>12/1</a:t>
            </a:r>
            <a:endParaRPr lang="en-US" dirty="0">
              <a:solidFill>
                <a:srgbClr val="00B0F0"/>
              </a:solidFill>
            </a:endParaRPr>
          </a:p>
        </p:txBody>
      </p:sp>
      <p:sp>
        <p:nvSpPr>
          <p:cNvPr id="5" name="Text Placeholder 4"/>
          <p:cNvSpPr>
            <a:spLocks noGrp="1"/>
          </p:cNvSpPr>
          <p:nvPr>
            <p:ph type="body" idx="1"/>
          </p:nvPr>
        </p:nvSpPr>
        <p:spPr>
          <a:xfrm>
            <a:off x="684212" y="1436914"/>
            <a:ext cx="11507788" cy="4924129"/>
          </a:xfrm>
        </p:spPr>
        <p:txBody>
          <a:bodyPr>
            <a:noAutofit/>
          </a:bodyPr>
          <a:lstStyle/>
          <a:p>
            <a:r>
              <a:rPr lang="en-US" sz="4000" dirty="0" smtClean="0"/>
              <a:t>Write about a personal incident that illustrates kindness. Be sure to have a beginning, middle </a:t>
            </a:r>
            <a:r>
              <a:rPr lang="en-US" sz="4000" smtClean="0"/>
              <a:t>and end. </a:t>
            </a:r>
            <a:endParaRPr lang="en-US" sz="4000" dirty="0"/>
          </a:p>
          <a:p>
            <a:endParaRPr lang="en-US" sz="4000" dirty="0"/>
          </a:p>
        </p:txBody>
      </p:sp>
    </p:spTree>
    <p:extLst>
      <p:ext uri="{BB962C8B-B14F-4D97-AF65-F5344CB8AC3E}">
        <p14:creationId xmlns:p14="http://schemas.microsoft.com/office/powerpoint/2010/main" val="1514619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3" y="685800"/>
            <a:ext cx="10058400" cy="751114"/>
          </a:xfrm>
        </p:spPr>
        <p:txBody>
          <a:bodyPr/>
          <a:lstStyle/>
          <a:p>
            <a:r>
              <a:rPr lang="en-US" dirty="0" smtClean="0"/>
              <a:t>Bell Ringer 10/13</a:t>
            </a:r>
            <a:endParaRPr lang="en-US" dirty="0"/>
          </a:p>
        </p:txBody>
      </p:sp>
      <p:sp>
        <p:nvSpPr>
          <p:cNvPr id="5" name="Text Placeholder 4"/>
          <p:cNvSpPr>
            <a:spLocks noGrp="1"/>
          </p:cNvSpPr>
          <p:nvPr>
            <p:ph type="body" idx="1"/>
          </p:nvPr>
        </p:nvSpPr>
        <p:spPr>
          <a:xfrm>
            <a:off x="684212" y="1884784"/>
            <a:ext cx="9672768" cy="4553338"/>
          </a:xfrm>
        </p:spPr>
        <p:txBody>
          <a:bodyPr>
            <a:noAutofit/>
          </a:bodyPr>
          <a:lstStyle/>
          <a:p>
            <a:r>
              <a:rPr lang="en-US" sz="4000" dirty="0"/>
              <a:t>Do people label you? What are those labels? Why would people assign that label </a:t>
            </a:r>
            <a:r>
              <a:rPr lang="en-US" sz="4000" dirty="0" smtClean="0"/>
              <a:t>to you</a:t>
            </a:r>
            <a:r>
              <a:rPr lang="en-US" sz="4000" dirty="0"/>
              <a:t>? What could change that first impression?</a:t>
            </a:r>
          </a:p>
        </p:txBody>
      </p:sp>
    </p:spTree>
    <p:extLst>
      <p:ext uri="{BB962C8B-B14F-4D97-AF65-F5344CB8AC3E}">
        <p14:creationId xmlns:p14="http://schemas.microsoft.com/office/powerpoint/2010/main" val="8453377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3" y="685800"/>
            <a:ext cx="10058400" cy="751114"/>
          </a:xfrm>
        </p:spPr>
        <p:txBody>
          <a:bodyPr/>
          <a:lstStyle/>
          <a:p>
            <a:r>
              <a:rPr lang="en-US" dirty="0" smtClean="0"/>
              <a:t>Bell Ringer </a:t>
            </a:r>
            <a:r>
              <a:rPr lang="en-US" dirty="0" smtClean="0">
                <a:solidFill>
                  <a:srgbClr val="00B0F0"/>
                </a:solidFill>
              </a:rPr>
              <a:t>12/2</a:t>
            </a:r>
            <a:endParaRPr lang="en-US" dirty="0">
              <a:solidFill>
                <a:srgbClr val="00B0F0"/>
              </a:solidFill>
            </a:endParaRPr>
          </a:p>
        </p:txBody>
      </p:sp>
      <p:sp>
        <p:nvSpPr>
          <p:cNvPr id="5" name="Text Placeholder 4"/>
          <p:cNvSpPr>
            <a:spLocks noGrp="1"/>
          </p:cNvSpPr>
          <p:nvPr>
            <p:ph type="body" idx="1"/>
          </p:nvPr>
        </p:nvSpPr>
        <p:spPr>
          <a:xfrm>
            <a:off x="684212" y="1436914"/>
            <a:ext cx="11507788" cy="4924129"/>
          </a:xfrm>
        </p:spPr>
        <p:txBody>
          <a:bodyPr>
            <a:noAutofit/>
          </a:bodyPr>
          <a:lstStyle/>
          <a:p>
            <a:r>
              <a:rPr lang="en-US" sz="4000" dirty="0" smtClean="0"/>
              <a:t>Write about a personal incident that illustrates selfishness. Be sure to have a beginning, middle and end. (4 paragraphs, </a:t>
            </a:r>
            <a:r>
              <a:rPr lang="en-US" sz="4000" smtClean="0"/>
              <a:t>minimum.)</a:t>
            </a:r>
            <a:endParaRPr lang="en-US" sz="4000" dirty="0"/>
          </a:p>
          <a:p>
            <a:endParaRPr lang="en-US" sz="4000" dirty="0"/>
          </a:p>
        </p:txBody>
      </p:sp>
    </p:spTree>
    <p:extLst>
      <p:ext uri="{BB962C8B-B14F-4D97-AF65-F5344CB8AC3E}">
        <p14:creationId xmlns:p14="http://schemas.microsoft.com/office/powerpoint/2010/main" val="3607054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647700"/>
          </a:xfrm>
        </p:spPr>
        <p:txBody>
          <a:bodyPr/>
          <a:lstStyle/>
          <a:p>
            <a:r>
              <a:rPr lang="en-US" dirty="0" smtClean="0"/>
              <a:t>Final Semester Project </a:t>
            </a:r>
            <a:endParaRPr lang="en-US" dirty="0"/>
          </a:p>
        </p:txBody>
      </p:sp>
      <p:sp>
        <p:nvSpPr>
          <p:cNvPr id="3" name="Text Placeholder 2"/>
          <p:cNvSpPr>
            <a:spLocks noGrp="1"/>
          </p:cNvSpPr>
          <p:nvPr>
            <p:ph type="body" idx="1"/>
          </p:nvPr>
        </p:nvSpPr>
        <p:spPr>
          <a:xfrm>
            <a:off x="684212" y="1524000"/>
            <a:ext cx="8535988" cy="4470400"/>
          </a:xfrm>
        </p:spPr>
        <p:txBody>
          <a:bodyPr/>
          <a:lstStyle/>
          <a:p>
            <a:r>
              <a:rPr lang="en-US" dirty="0" smtClean="0"/>
              <a:t>In groups of no more than 5, share your bell ringers about kindness and selfishness. </a:t>
            </a:r>
          </a:p>
          <a:p>
            <a:r>
              <a:rPr lang="en-US" dirty="0" smtClean="0"/>
              <a:t>You will write a play (due Thursday, typed,) where the main conflict centers on kindness and selfishness. </a:t>
            </a:r>
          </a:p>
          <a:p>
            <a:r>
              <a:rPr lang="en-US" dirty="0" smtClean="0"/>
              <a:t>TODAY turn in a paper for your group that 1. identifies group members, 2. a description of the main conflict and 3. an outline of the exposition, rising action, climax and resolution. </a:t>
            </a:r>
          </a:p>
          <a:p>
            <a:r>
              <a:rPr lang="en-US" dirty="0" smtClean="0"/>
              <a:t>The play will be presented next week for your final exam. </a:t>
            </a:r>
            <a:endParaRPr lang="en-US" dirty="0"/>
          </a:p>
        </p:txBody>
      </p:sp>
    </p:spTree>
    <p:extLst>
      <p:ext uri="{BB962C8B-B14F-4D97-AF65-F5344CB8AC3E}">
        <p14:creationId xmlns:p14="http://schemas.microsoft.com/office/powerpoint/2010/main" val="18529352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8235"/>
            <a:ext cx="10058400" cy="1302026"/>
          </a:xfrm>
        </p:spPr>
        <p:txBody>
          <a:bodyPr/>
          <a:lstStyle/>
          <a:p>
            <a:r>
              <a:rPr lang="en-US" dirty="0" smtClean="0"/>
              <a:t>Bell Ringer Jan 5. </a:t>
            </a:r>
            <a:endParaRPr lang="en-US" dirty="0"/>
          </a:p>
        </p:txBody>
      </p:sp>
      <p:sp>
        <p:nvSpPr>
          <p:cNvPr id="3" name="Text Placeholder 2"/>
          <p:cNvSpPr>
            <a:spLocks noGrp="1"/>
          </p:cNvSpPr>
          <p:nvPr>
            <p:ph type="body" idx="1"/>
          </p:nvPr>
        </p:nvSpPr>
        <p:spPr>
          <a:xfrm>
            <a:off x="684212" y="1828800"/>
            <a:ext cx="8535988" cy="4165600"/>
          </a:xfrm>
        </p:spPr>
        <p:txBody>
          <a:bodyPr/>
          <a:lstStyle/>
          <a:p>
            <a:r>
              <a:rPr lang="en-US" dirty="0" smtClean="0"/>
              <a:t>What is the best New Year’s Resolution that you have ever made? Why was it the best? </a:t>
            </a:r>
          </a:p>
          <a:p>
            <a:endParaRPr lang="en-US" dirty="0"/>
          </a:p>
          <a:p>
            <a:r>
              <a:rPr lang="en-US" dirty="0" smtClean="0"/>
              <a:t>What was the worst New Year’s Resolution you have ever made? </a:t>
            </a:r>
          </a:p>
          <a:p>
            <a:r>
              <a:rPr lang="en-US" dirty="0" smtClean="0"/>
              <a:t>Why was it </a:t>
            </a:r>
            <a:r>
              <a:rPr lang="en-US" smtClean="0"/>
              <a:t>the worst? </a:t>
            </a:r>
            <a:endParaRPr lang="en-US" dirty="0" smtClean="0"/>
          </a:p>
          <a:p>
            <a:endParaRPr lang="en-US" dirty="0"/>
          </a:p>
        </p:txBody>
      </p:sp>
    </p:spTree>
    <p:extLst>
      <p:ext uri="{BB962C8B-B14F-4D97-AF65-F5344CB8AC3E}">
        <p14:creationId xmlns:p14="http://schemas.microsoft.com/office/powerpoint/2010/main" val="32886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3" y="685800"/>
            <a:ext cx="10058400" cy="1180322"/>
          </a:xfrm>
        </p:spPr>
        <p:txBody>
          <a:bodyPr>
            <a:normAutofit/>
          </a:bodyPr>
          <a:lstStyle/>
          <a:p>
            <a:r>
              <a:rPr lang="en-US" sz="4800" dirty="0" smtClean="0"/>
              <a:t>Theatre Notes 10/12</a:t>
            </a:r>
            <a:endParaRPr lang="en-US" sz="4800" dirty="0"/>
          </a:p>
        </p:txBody>
      </p:sp>
      <p:sp>
        <p:nvSpPr>
          <p:cNvPr id="5" name="Text Placeholder 4"/>
          <p:cNvSpPr>
            <a:spLocks noGrp="1"/>
          </p:cNvSpPr>
          <p:nvPr>
            <p:ph type="body" idx="1"/>
          </p:nvPr>
        </p:nvSpPr>
        <p:spPr>
          <a:xfrm>
            <a:off x="684212" y="1698170"/>
            <a:ext cx="10773779" cy="4553339"/>
          </a:xfrm>
        </p:spPr>
        <p:txBody>
          <a:bodyPr>
            <a:normAutofit/>
          </a:bodyPr>
          <a:lstStyle/>
          <a:p>
            <a:pPr marL="342900" indent="-342900">
              <a:buFont typeface="Arial" panose="020B0604020202020204" pitchFamily="34" charset="0"/>
              <a:buChar char="•"/>
            </a:pPr>
            <a:r>
              <a:rPr lang="en-US" sz="2400" b="1" dirty="0" smtClean="0"/>
              <a:t>Color Blind Casting/</a:t>
            </a:r>
            <a:r>
              <a:rPr lang="en-US" sz="2400" b="1" dirty="0"/>
              <a:t> Non-Traditional </a:t>
            </a:r>
            <a:r>
              <a:rPr lang="en-US" sz="2400" b="1" dirty="0" smtClean="0"/>
              <a:t>Casting</a:t>
            </a:r>
            <a:r>
              <a:rPr lang="en-US" sz="2400" dirty="0" smtClean="0"/>
              <a:t>: Color-blind </a:t>
            </a:r>
            <a:r>
              <a:rPr lang="en-US" sz="2400" dirty="0"/>
              <a:t>casting, non-traditional casting or integrated casting is the practice of casting a role without considering the actor's ethnicity.</a:t>
            </a:r>
            <a:endParaRPr lang="en-US" sz="2400" dirty="0" smtClean="0"/>
          </a:p>
          <a:p>
            <a:pPr marL="342900" indent="-342900">
              <a:buFont typeface="Arial" panose="020B0604020202020204" pitchFamily="34" charset="0"/>
              <a:buChar char="•"/>
            </a:pPr>
            <a:r>
              <a:rPr lang="en-US" sz="2400" b="1" dirty="0" smtClean="0"/>
              <a:t>Casting for Type </a:t>
            </a:r>
            <a:r>
              <a:rPr lang="en-US" sz="2400" b="1" dirty="0"/>
              <a:t>(typecasting): </a:t>
            </a:r>
            <a:r>
              <a:rPr lang="en-US" sz="2400" dirty="0"/>
              <a:t>casting generically according to the actor's personality or physical appearance to convey an immediate message to the audience.</a:t>
            </a:r>
            <a:endParaRPr lang="en-US" sz="2400" dirty="0" smtClean="0"/>
          </a:p>
          <a:p>
            <a:pPr marL="342900" indent="-342900">
              <a:buFont typeface="Arial" panose="020B0604020202020204" pitchFamily="34" charset="0"/>
              <a:buChar char="•"/>
            </a:pPr>
            <a:r>
              <a:rPr lang="en-US" sz="2400" b="1" dirty="0" smtClean="0"/>
              <a:t>Director’s Notes: </a:t>
            </a:r>
            <a:r>
              <a:rPr lang="en-US" sz="2400" dirty="0" smtClean="0"/>
              <a:t>1. notes written to the audience about the play, playwright or production. 2. Notes given to the </a:t>
            </a:r>
            <a:r>
              <a:rPr lang="en-US" sz="2400" dirty="0" err="1" smtClean="0"/>
              <a:t>actorsand</a:t>
            </a:r>
            <a:r>
              <a:rPr lang="en-US" sz="2400" dirty="0" smtClean="0"/>
              <a:t> crew after a rehearsal. </a:t>
            </a:r>
          </a:p>
          <a:p>
            <a:pPr marL="342900" indent="-342900">
              <a:buFont typeface="Arial" panose="020B0604020202020204" pitchFamily="34" charset="0"/>
              <a:buChar char="•"/>
            </a:pPr>
            <a:r>
              <a:rPr lang="en-US" sz="2400" b="1" dirty="0" smtClean="0"/>
              <a:t>Pacing: </a:t>
            </a:r>
            <a:r>
              <a:rPr lang="en-US" sz="2400" dirty="0"/>
              <a:t>The tempo of an entire theatrical performance. </a:t>
            </a:r>
            <a:endParaRPr lang="en-US" sz="2400" dirty="0" smtClean="0"/>
          </a:p>
          <a:p>
            <a:endParaRPr lang="en-US" dirty="0"/>
          </a:p>
        </p:txBody>
      </p:sp>
    </p:spTree>
    <p:extLst>
      <p:ext uri="{BB962C8B-B14F-4D97-AF65-F5344CB8AC3E}">
        <p14:creationId xmlns:p14="http://schemas.microsoft.com/office/powerpoint/2010/main" val="1535631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3" y="685800"/>
            <a:ext cx="10058400" cy="751114"/>
          </a:xfrm>
        </p:spPr>
        <p:txBody>
          <a:bodyPr/>
          <a:lstStyle/>
          <a:p>
            <a:r>
              <a:rPr lang="en-US" dirty="0" smtClean="0"/>
              <a:t>Bell Ringer 10/14</a:t>
            </a:r>
            <a:endParaRPr lang="en-US" dirty="0"/>
          </a:p>
        </p:txBody>
      </p:sp>
      <p:sp>
        <p:nvSpPr>
          <p:cNvPr id="5" name="Text Placeholder 4"/>
          <p:cNvSpPr>
            <a:spLocks noGrp="1"/>
          </p:cNvSpPr>
          <p:nvPr>
            <p:ph type="body" idx="1"/>
          </p:nvPr>
        </p:nvSpPr>
        <p:spPr>
          <a:xfrm>
            <a:off x="684212" y="1884784"/>
            <a:ext cx="9672768" cy="4553338"/>
          </a:xfrm>
        </p:spPr>
        <p:txBody>
          <a:bodyPr>
            <a:noAutofit/>
          </a:bodyPr>
          <a:lstStyle/>
          <a:p>
            <a:r>
              <a:rPr lang="en-US" sz="4000" dirty="0" smtClean="0"/>
              <a:t>Why do people freak out when they hear “Ok, today we are going to take </a:t>
            </a:r>
            <a:r>
              <a:rPr lang="en-US" sz="4000" smtClean="0"/>
              <a:t>a picture of you?” </a:t>
            </a:r>
            <a:endParaRPr lang="en-US" sz="4000" dirty="0"/>
          </a:p>
        </p:txBody>
      </p:sp>
    </p:spTree>
    <p:extLst>
      <p:ext uri="{BB962C8B-B14F-4D97-AF65-F5344CB8AC3E}">
        <p14:creationId xmlns:p14="http://schemas.microsoft.com/office/powerpoint/2010/main" val="2128060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3" y="685800"/>
            <a:ext cx="10058400" cy="751114"/>
          </a:xfrm>
        </p:spPr>
        <p:txBody>
          <a:bodyPr/>
          <a:lstStyle/>
          <a:p>
            <a:r>
              <a:rPr lang="en-US" dirty="0" smtClean="0"/>
              <a:t>Bell Ringer 10/15</a:t>
            </a:r>
            <a:endParaRPr lang="en-US" dirty="0"/>
          </a:p>
        </p:txBody>
      </p:sp>
      <p:sp>
        <p:nvSpPr>
          <p:cNvPr id="5" name="Text Placeholder 4"/>
          <p:cNvSpPr>
            <a:spLocks noGrp="1"/>
          </p:cNvSpPr>
          <p:nvPr>
            <p:ph type="body" idx="1"/>
          </p:nvPr>
        </p:nvSpPr>
        <p:spPr>
          <a:xfrm>
            <a:off x="684212" y="1884784"/>
            <a:ext cx="9672768" cy="4553338"/>
          </a:xfrm>
        </p:spPr>
        <p:txBody>
          <a:bodyPr>
            <a:noAutofit/>
          </a:bodyPr>
          <a:lstStyle/>
          <a:p>
            <a:r>
              <a:rPr lang="en-US" sz="4000" dirty="0" smtClean="0"/>
              <a:t>Please do the two assignments that are in Edmodo. You should 1. submit your three head shots. 2. Read the article on discovering your “type” and write a paragraph about </a:t>
            </a:r>
            <a:r>
              <a:rPr lang="en-US" sz="4000" smtClean="0"/>
              <a:t>your types. </a:t>
            </a:r>
            <a:endParaRPr lang="en-US" sz="4000" dirty="0"/>
          </a:p>
        </p:txBody>
      </p:sp>
    </p:spTree>
    <p:extLst>
      <p:ext uri="{BB962C8B-B14F-4D97-AF65-F5344CB8AC3E}">
        <p14:creationId xmlns:p14="http://schemas.microsoft.com/office/powerpoint/2010/main" val="4249067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3" y="685800"/>
            <a:ext cx="10058400" cy="751114"/>
          </a:xfrm>
        </p:spPr>
        <p:txBody>
          <a:bodyPr/>
          <a:lstStyle/>
          <a:p>
            <a:r>
              <a:rPr lang="en-US" dirty="0" smtClean="0"/>
              <a:t>Bell Ringer </a:t>
            </a:r>
            <a:r>
              <a:rPr lang="en-US" dirty="0" smtClean="0">
                <a:solidFill>
                  <a:srgbClr val="00B0F0"/>
                </a:solidFill>
              </a:rPr>
              <a:t>10/16</a:t>
            </a:r>
            <a:endParaRPr lang="en-US" dirty="0">
              <a:solidFill>
                <a:srgbClr val="00B0F0"/>
              </a:solidFill>
            </a:endParaRPr>
          </a:p>
        </p:txBody>
      </p:sp>
      <p:sp>
        <p:nvSpPr>
          <p:cNvPr id="5" name="Text Placeholder 4"/>
          <p:cNvSpPr>
            <a:spLocks noGrp="1"/>
          </p:cNvSpPr>
          <p:nvPr>
            <p:ph type="body" idx="1"/>
          </p:nvPr>
        </p:nvSpPr>
        <p:spPr>
          <a:xfrm>
            <a:off x="684212" y="1436914"/>
            <a:ext cx="9672768" cy="5001208"/>
          </a:xfrm>
        </p:spPr>
        <p:txBody>
          <a:bodyPr>
            <a:noAutofit/>
          </a:bodyPr>
          <a:lstStyle/>
          <a:p>
            <a:r>
              <a:rPr lang="en-US" sz="4000" dirty="0"/>
              <a:t>M</a:t>
            </a:r>
            <a:r>
              <a:rPr lang="en-US" sz="4000" dirty="0" smtClean="0"/>
              <a:t>ake </a:t>
            </a:r>
            <a:r>
              <a:rPr lang="en-US" sz="4000" dirty="0"/>
              <a:t>two lists. One list is words or images that represent the way you </a:t>
            </a:r>
            <a:r>
              <a:rPr lang="en-US" sz="4000" dirty="0">
                <a:solidFill>
                  <a:srgbClr val="FFFF00"/>
                </a:solidFill>
              </a:rPr>
              <a:t>believe</a:t>
            </a:r>
            <a:r>
              <a:rPr lang="en-US" sz="4000" dirty="0"/>
              <a:t> people see you. The second list </a:t>
            </a:r>
            <a:r>
              <a:rPr lang="en-US" sz="4000" dirty="0">
                <a:solidFill>
                  <a:srgbClr val="FFFF00"/>
                </a:solidFill>
              </a:rPr>
              <a:t>is words or images </a:t>
            </a:r>
            <a:r>
              <a:rPr lang="en-US" sz="4000" dirty="0"/>
              <a:t>that represent what people eventually discover about you as they get to know you on a deeper level. </a:t>
            </a:r>
          </a:p>
          <a:p>
            <a:endParaRPr lang="en-US" sz="4000" dirty="0"/>
          </a:p>
        </p:txBody>
      </p:sp>
    </p:spTree>
    <p:extLst>
      <p:ext uri="{BB962C8B-B14F-4D97-AF65-F5344CB8AC3E}">
        <p14:creationId xmlns:p14="http://schemas.microsoft.com/office/powerpoint/2010/main" val="20993534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2" y="228600"/>
            <a:ext cx="10058400" cy="1180322"/>
          </a:xfrm>
        </p:spPr>
        <p:txBody>
          <a:bodyPr>
            <a:normAutofit/>
          </a:bodyPr>
          <a:lstStyle/>
          <a:p>
            <a:r>
              <a:rPr lang="en-US" sz="4800" dirty="0" smtClean="0"/>
              <a:t>Theatre Notes 10/16</a:t>
            </a:r>
            <a:endParaRPr lang="en-US" sz="4800" dirty="0"/>
          </a:p>
        </p:txBody>
      </p:sp>
      <p:sp>
        <p:nvSpPr>
          <p:cNvPr id="5" name="Text Placeholder 4"/>
          <p:cNvSpPr>
            <a:spLocks noGrp="1"/>
          </p:cNvSpPr>
          <p:nvPr>
            <p:ph type="body" idx="1"/>
          </p:nvPr>
        </p:nvSpPr>
        <p:spPr>
          <a:xfrm>
            <a:off x="684212" y="1698170"/>
            <a:ext cx="10773779" cy="4553339"/>
          </a:xfrm>
        </p:spPr>
        <p:txBody>
          <a:bodyPr>
            <a:noAutofit/>
          </a:bodyPr>
          <a:lstStyle/>
          <a:p>
            <a:r>
              <a:rPr lang="en-US" sz="2400" b="1" dirty="0" smtClean="0"/>
              <a:t>Spike</a:t>
            </a:r>
            <a:r>
              <a:rPr lang="en-US" sz="2400" dirty="0" smtClean="0"/>
              <a:t>: Marking </a:t>
            </a:r>
            <a:r>
              <a:rPr lang="en-US" sz="2400" dirty="0"/>
              <a:t>the rehearsal area with fluorescent masking tape to show the positions</a:t>
            </a:r>
          </a:p>
          <a:p>
            <a:r>
              <a:rPr lang="en-US" sz="2400" dirty="0"/>
              <a:t>of furniture, doors, etc.</a:t>
            </a:r>
            <a:endParaRPr lang="en-US" sz="2400" dirty="0" smtClean="0"/>
          </a:p>
          <a:p>
            <a:r>
              <a:rPr lang="en-US" sz="2400" b="1" dirty="0" smtClean="0"/>
              <a:t>Strike</a:t>
            </a:r>
            <a:r>
              <a:rPr lang="en-US" sz="2400" dirty="0" smtClean="0"/>
              <a:t>: </a:t>
            </a:r>
            <a:r>
              <a:rPr lang="en-US" sz="2400" dirty="0"/>
              <a:t>1. To remove something from the set 2. To take down set an props after the</a:t>
            </a:r>
          </a:p>
          <a:p>
            <a:r>
              <a:rPr lang="en-US" sz="2400" dirty="0"/>
              <a:t>show’s final performance</a:t>
            </a:r>
            <a:endParaRPr lang="en-US" sz="2400" dirty="0" smtClean="0"/>
          </a:p>
          <a:p>
            <a:r>
              <a:rPr lang="en-US" sz="2400" b="1" dirty="0" smtClean="0"/>
              <a:t>Principal</a:t>
            </a:r>
            <a:r>
              <a:rPr lang="en-US" sz="2400" dirty="0" smtClean="0"/>
              <a:t>: </a:t>
            </a:r>
            <a:r>
              <a:rPr lang="en-US" sz="2400" dirty="0"/>
              <a:t>those playing the lead and principal supporting roles in a play</a:t>
            </a:r>
            <a:endParaRPr lang="en-US" sz="2400" dirty="0" smtClean="0"/>
          </a:p>
          <a:p>
            <a:r>
              <a:rPr lang="en-US" sz="2400" b="1" dirty="0" smtClean="0"/>
              <a:t>Understudy: </a:t>
            </a:r>
            <a:r>
              <a:rPr lang="en-US" sz="2400" dirty="0"/>
              <a:t>performer in the show who studies another role and is prepared to substitute in case of emergency</a:t>
            </a:r>
            <a:endParaRPr lang="en-US" sz="2400" dirty="0" smtClean="0"/>
          </a:p>
          <a:p>
            <a:r>
              <a:rPr lang="en-US" sz="2400" b="1" dirty="0" smtClean="0"/>
              <a:t>Choreographer: </a:t>
            </a:r>
            <a:r>
              <a:rPr lang="en-US" sz="2400" dirty="0"/>
              <a:t>The person responsible for designing a show’s dance numbers</a:t>
            </a:r>
          </a:p>
        </p:txBody>
      </p:sp>
    </p:spTree>
    <p:extLst>
      <p:ext uri="{BB962C8B-B14F-4D97-AF65-F5344CB8AC3E}">
        <p14:creationId xmlns:p14="http://schemas.microsoft.com/office/powerpoint/2010/main" val="1615827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8161" y="198783"/>
            <a:ext cx="6676761" cy="6546574"/>
          </a:xfrm>
        </p:spPr>
        <p:txBody>
          <a:bodyPr>
            <a:normAutofit fontScale="90000"/>
          </a:bodyPr>
          <a:lstStyle/>
          <a:p>
            <a:r>
              <a:rPr lang="en-US" dirty="0">
                <a:latin typeface="Al Nile" charset="0"/>
                <a:ea typeface="Al Nile" charset="0"/>
                <a:cs typeface="Al Nile" charset="0"/>
              </a:rPr>
              <a:t>One side of the face will contain words, images, pictures, photos and objects that represent how others see you. The other side will contain words, pictures, photos and objects that represent what people discover about you as they get to know </a:t>
            </a:r>
            <a:r>
              <a:rPr lang="en-US" dirty="0" smtClean="0">
                <a:latin typeface="Al Nile" charset="0"/>
                <a:ea typeface="Al Nile" charset="0"/>
                <a:cs typeface="Al Nile" charset="0"/>
              </a:rPr>
              <a:t>You</a:t>
            </a:r>
            <a:r>
              <a:rPr lang="en-US" dirty="0">
                <a:latin typeface="Al Nile" charset="0"/>
                <a:ea typeface="Al Nile" charset="0"/>
                <a:cs typeface="Al Nile" charset="0"/>
              </a:rPr>
              <a:t>. </a:t>
            </a:r>
            <a:r>
              <a:rPr lang="en-US" dirty="0" smtClean="0">
                <a:latin typeface="Al Nile" charset="0"/>
                <a:ea typeface="Al Nile" charset="0"/>
                <a:cs typeface="Al Nile" charset="0"/>
              </a:rPr>
              <a:t/>
            </a:r>
            <a:br>
              <a:rPr lang="en-US" dirty="0" smtClean="0">
                <a:latin typeface="Al Nile" charset="0"/>
                <a:ea typeface="Al Nile" charset="0"/>
                <a:cs typeface="Al Nile" charset="0"/>
              </a:rPr>
            </a:br>
            <a:r>
              <a:rPr lang="en-US" dirty="0">
                <a:latin typeface="Al Nile" charset="0"/>
                <a:ea typeface="Al Nile" charset="0"/>
                <a:cs typeface="Al Nile" charset="0"/>
              </a:rPr>
              <a:t/>
            </a:r>
            <a:br>
              <a:rPr lang="en-US" dirty="0">
                <a:latin typeface="Al Nile" charset="0"/>
                <a:ea typeface="Al Nile" charset="0"/>
                <a:cs typeface="Al Nile" charset="0"/>
              </a:rPr>
            </a:br>
            <a:r>
              <a:rPr lang="en-US" dirty="0" smtClean="0">
                <a:latin typeface="Al Nile" charset="0"/>
                <a:ea typeface="Al Nile" charset="0"/>
                <a:cs typeface="Al Nile" charset="0"/>
              </a:rPr>
              <a:t>DUE MONDAY Beginning of Class</a:t>
            </a:r>
            <a:r>
              <a:rPr lang="en-US" dirty="0"/>
              <a:t/>
            </a:r>
            <a:br>
              <a:rPr lang="en-US" dirty="0"/>
            </a:br>
            <a:endParaRPr lang="en-US" dirty="0"/>
          </a:p>
        </p:txBody>
      </p:sp>
      <p:sp>
        <p:nvSpPr>
          <p:cNvPr id="3" name="Text Placeholder 2"/>
          <p:cNvSpPr>
            <a:spLocks noGrp="1"/>
          </p:cNvSpPr>
          <p:nvPr>
            <p:ph type="body"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212" y="685800"/>
            <a:ext cx="3492558" cy="5473148"/>
          </a:xfrm>
          <a:prstGeom prst="rect">
            <a:avLst/>
          </a:prstGeom>
        </p:spPr>
      </p:pic>
    </p:spTree>
    <p:extLst>
      <p:ext uri="{BB962C8B-B14F-4D97-AF65-F5344CB8AC3E}">
        <p14:creationId xmlns:p14="http://schemas.microsoft.com/office/powerpoint/2010/main" val="1704776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3" y="685800"/>
            <a:ext cx="10058400" cy="751114"/>
          </a:xfrm>
        </p:spPr>
        <p:txBody>
          <a:bodyPr/>
          <a:lstStyle/>
          <a:p>
            <a:r>
              <a:rPr lang="en-US" dirty="0" smtClean="0"/>
              <a:t>Bell Ringer </a:t>
            </a:r>
            <a:r>
              <a:rPr lang="en-US" dirty="0" smtClean="0">
                <a:solidFill>
                  <a:srgbClr val="00B0F0"/>
                </a:solidFill>
              </a:rPr>
              <a:t>10/19</a:t>
            </a:r>
            <a:endParaRPr lang="en-US" dirty="0">
              <a:solidFill>
                <a:srgbClr val="00B0F0"/>
              </a:solidFill>
            </a:endParaRPr>
          </a:p>
        </p:txBody>
      </p:sp>
      <p:sp>
        <p:nvSpPr>
          <p:cNvPr id="5" name="Text Placeholder 4"/>
          <p:cNvSpPr>
            <a:spLocks noGrp="1"/>
          </p:cNvSpPr>
          <p:nvPr>
            <p:ph type="body" idx="1"/>
          </p:nvPr>
        </p:nvSpPr>
        <p:spPr>
          <a:xfrm>
            <a:off x="684212" y="1436914"/>
            <a:ext cx="9672768" cy="5001208"/>
          </a:xfrm>
        </p:spPr>
        <p:txBody>
          <a:bodyPr>
            <a:noAutofit/>
          </a:bodyPr>
          <a:lstStyle/>
          <a:p>
            <a:r>
              <a:rPr lang="en-US" sz="4000" dirty="0" smtClean="0"/>
              <a:t>Self evaluation is difficult. Sometimes it is really hard to be honest with ourselves, or see past our own biases. What did you learn about yourself during the Artistic </a:t>
            </a:r>
            <a:r>
              <a:rPr lang="en-US" sz="4000" smtClean="0"/>
              <a:t>Headshot assignment? </a:t>
            </a:r>
            <a:endParaRPr lang="en-US" sz="4000" dirty="0"/>
          </a:p>
          <a:p>
            <a:endParaRPr lang="en-US" sz="4000" dirty="0"/>
          </a:p>
        </p:txBody>
      </p:sp>
    </p:spTree>
    <p:extLst>
      <p:ext uri="{BB962C8B-B14F-4D97-AF65-F5344CB8AC3E}">
        <p14:creationId xmlns:p14="http://schemas.microsoft.com/office/powerpoint/2010/main" val="411429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3215</TotalTime>
  <Words>1351</Words>
  <Application>Microsoft Office PowerPoint</Application>
  <PresentationFormat>Widescreen</PresentationFormat>
  <Paragraphs>85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Al Nile</vt:lpstr>
      <vt:lpstr>Arial</vt:lpstr>
      <vt:lpstr>Century Gothic</vt:lpstr>
      <vt:lpstr>Wingdings 3</vt:lpstr>
      <vt:lpstr>Slice</vt:lpstr>
      <vt:lpstr>Theatre 1 2nd 9 Weeks</vt:lpstr>
      <vt:lpstr>Bell Ringer 10/13</vt:lpstr>
      <vt:lpstr>Theatre Notes 10/12</vt:lpstr>
      <vt:lpstr>Bell Ringer 10/14</vt:lpstr>
      <vt:lpstr>Bell Ringer 10/15</vt:lpstr>
      <vt:lpstr>Bell Ringer 10/16</vt:lpstr>
      <vt:lpstr>Theatre Notes 10/16</vt:lpstr>
      <vt:lpstr>One side of the face will contain words, images, pictures, photos and objects that represent how others see you. The other side will contain words, pictures, photos and objects that represent what people discover about you as they get to know You.   DUE MONDAY Beginning of Class </vt:lpstr>
      <vt:lpstr>Bell Ringer 10/19</vt:lpstr>
      <vt:lpstr>Bell Ringer 10/21</vt:lpstr>
      <vt:lpstr>Theatre Notes 10/21</vt:lpstr>
      <vt:lpstr>Theatre Notes 10/21</vt:lpstr>
      <vt:lpstr>Theatre Notes 10/21</vt:lpstr>
      <vt:lpstr>Theatre Notes 10/21</vt:lpstr>
      <vt:lpstr>Theatre Notes 10/22</vt:lpstr>
      <vt:lpstr>Theatre Notes 10/22</vt:lpstr>
      <vt:lpstr>Theatre Notes 10/22</vt:lpstr>
      <vt:lpstr>6 Week project (instead of vocabulary test)</vt:lpstr>
      <vt:lpstr>Bell Ringer 12/1</vt:lpstr>
      <vt:lpstr>Bell Ringer 12/2</vt:lpstr>
      <vt:lpstr>Final Semester Project </vt:lpstr>
      <vt:lpstr>Bell Ringer Jan 5. </vt:lpstr>
    </vt:vector>
  </TitlesOfParts>
  <Company>SISD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Theatre 1 2nd 9 Weeks</dc:title>
  <dc:creator>Herbort, Troy A - Teacher Theater Arts, Socorro Hs</dc:creator>
  <cp:lastModifiedBy>Herbort, Troy A - Teacher Theater Arts, Socorro High School</cp:lastModifiedBy>
  <cp:revision>43</cp:revision>
  <dcterms:created xsi:type="dcterms:W3CDTF">2015-10-12T15:42:32Z</dcterms:created>
  <dcterms:modified xsi:type="dcterms:W3CDTF">2016-01-05T17:08:52Z</dcterms:modified>
</cp:coreProperties>
</file>