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>
      <p:cViewPr varScale="1">
        <p:scale>
          <a:sx n="63" d="100"/>
          <a:sy n="63" d="100"/>
        </p:scale>
        <p:origin x="36" y="2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15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5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21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9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8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36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04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19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9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3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94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8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5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8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2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4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2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643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048000"/>
          </a:xfrm>
          <a:custGeom>
            <a:avLst/>
            <a:gdLst/>
            <a:ahLst/>
            <a:cxnLst/>
            <a:rect l="l" t="t" r="r" b="b"/>
            <a:pathLst>
              <a:path w="9144000" h="3048000">
                <a:moveTo>
                  <a:pt x="0" y="3048000"/>
                </a:moveTo>
                <a:lnTo>
                  <a:pt x="9144000" y="30480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7106" y="3498980"/>
            <a:ext cx="9190653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17106" y="0"/>
            <a:ext cx="9161106" cy="350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00196" y="2667000"/>
            <a:ext cx="5273351" cy="1859483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2700" rIns="0" bIns="0" rtlCol="0">
            <a:spAutoFit/>
          </a:bodyPr>
          <a:lstStyle/>
          <a:p>
            <a:pPr marR="5080">
              <a:tabLst>
                <a:tab pos="2146935" algn="l"/>
              </a:tabLst>
            </a:pPr>
            <a:r>
              <a:rPr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anklin Gothic Heavy" panose="020B0903020102020204" pitchFamily="34" charset="0"/>
                <a:cs typeface="FrankRuehl" panose="020E0503060101010101" pitchFamily="34" charset="-79"/>
              </a:rPr>
              <a:t>The Texas Revolution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anklin Gothic Heavy" panose="020B0903020102020204" pitchFamily="34" charset="0"/>
                <a:cs typeface="FrankRuehl" panose="020E0503060101010101" pitchFamily="34" charset="-79"/>
              </a:rPr>
              <a:t>: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Franklin Gothic Heavy" panose="020B0903020102020204" pitchFamily="34" charset="0"/>
              <a:cs typeface="FrankRuehl" panose="020E0503060101010101" pitchFamily="34" charset="-79"/>
            </a:endParaRPr>
          </a:p>
          <a:p>
            <a:pPr marR="5080">
              <a:tabLst>
                <a:tab pos="2146935" algn="l"/>
              </a:tabLst>
            </a:pPr>
            <a:r>
              <a:rPr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anklin Gothic Heavy" panose="020B0903020102020204" pitchFamily="34" charset="0"/>
                <a:cs typeface="FrankRuehl" panose="020E0503060101010101" pitchFamily="34" charset="-79"/>
              </a:rPr>
              <a:t>The Consultation of 1835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Franklin Gothic Heavy" panose="020B0903020102020204" pitchFamily="34" charset="0"/>
              <a:cs typeface="FrankRuehl" panose="020E0503060101010101" pitchFamily="34" charset="-79"/>
            </a:endParaRPr>
          </a:p>
          <a:p>
            <a:pPr marR="5080">
              <a:tabLst>
                <a:tab pos="2146935" algn="l"/>
              </a:tabLst>
            </a:pPr>
            <a:r>
              <a:rPr lang="en-US" sz="2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anklin Gothic Demi Cond" panose="020B0706030402020204" pitchFamily="34" charset="0"/>
                <a:cs typeface="FrankRuehl" panose="020E0503060101010101" pitchFamily="34" charset="-79"/>
              </a:rPr>
              <a:t>Wayne Davidson M. Ed</a:t>
            </a:r>
          </a:p>
          <a:p>
            <a:pPr marR="5080">
              <a:tabLst>
                <a:tab pos="2146935" algn="l"/>
              </a:tabLst>
            </a:pPr>
            <a:r>
              <a:rPr lang="en-US" sz="2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anklin Gothic Demi Cond" panose="020B0706030402020204" pitchFamily="34" charset="0"/>
                <a:cs typeface="FrankRuehl" panose="020E0503060101010101" pitchFamily="34" charset="-79"/>
              </a:rPr>
              <a:t>Da Vinci School for Science and the Arts</a:t>
            </a:r>
            <a:endParaRPr sz="2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Franklin Gothic Demi Cond" panose="020B0706030402020204" pitchFamily="34" charset="0"/>
              <a:cs typeface="FrankRuehl" panose="020E0503060101010101" pitchFamily="34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029200" y="1295400"/>
            <a:ext cx="35687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7B1FB2F0-D5C1-4326-9510-9EA8F52DE7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63290"/>
            <a:ext cx="91440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5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anklin Gothic Heavy" panose="020B0903020102020204" pitchFamily="34" charset="0"/>
              </a:rPr>
              <a:t>Debating Independence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5E8A5C-6428-4A55-BEF3-619720485964}"/>
              </a:ext>
            </a:extLst>
          </p:cNvPr>
          <p:cNvSpPr txBox="1"/>
          <p:nvPr/>
        </p:nvSpPr>
        <p:spPr>
          <a:xfrm>
            <a:off x="381000" y="1447800"/>
            <a:ext cx="4114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Franklin Gothic Demi Cond" panose="020B0706030402020204" pitchFamily="34" charset="0"/>
              </a:rPr>
              <a:t>Sam Houston was named commander in chief of the regular army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E7442F-7F42-4CCA-98F1-1EF005A3E838}"/>
              </a:ext>
            </a:extLst>
          </p:cNvPr>
          <p:cNvSpPr txBox="1"/>
          <p:nvPr/>
        </p:nvSpPr>
        <p:spPr>
          <a:xfrm>
            <a:off x="5181600" y="5695117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General Sam Houston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85411"/>
            <a:ext cx="830579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2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anklin Gothic Heavy" panose="020B0903020102020204" pitchFamily="34" charset="0"/>
              </a:rPr>
              <a:t>Sam Houston</a:t>
            </a:r>
          </a:p>
        </p:txBody>
      </p:sp>
      <p:sp>
        <p:nvSpPr>
          <p:cNvPr id="4" name="object 4"/>
          <p:cNvSpPr/>
          <p:nvPr/>
        </p:nvSpPr>
        <p:spPr>
          <a:xfrm>
            <a:off x="228600" y="1659434"/>
            <a:ext cx="336804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58750" cmpd="tri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04535D-7475-44CE-8F59-00A316267017}"/>
              </a:ext>
            </a:extLst>
          </p:cNvPr>
          <p:cNvSpPr txBox="1"/>
          <p:nvPr/>
        </p:nvSpPr>
        <p:spPr>
          <a:xfrm>
            <a:off x="3810000" y="1689914"/>
            <a:ext cx="4267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latin typeface="Franklin Gothic Demi Cond" panose="020B0706030402020204" pitchFamily="34" charset="0"/>
              </a:rPr>
              <a:t>Born in 1793 in Virginia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latin typeface="Franklin Gothic Demi Cond" panose="020B0706030402020204" pitchFamily="34" charset="0"/>
              </a:rPr>
              <a:t>Moved to Tennessee in 1807 after the death of his father.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latin typeface="Franklin Gothic Demi Cond" panose="020B0706030402020204" pitchFamily="34" charset="0"/>
              </a:rPr>
              <a:t>Fond of classical literature.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latin typeface="Franklin Gothic Demi Cond" panose="020B0706030402020204" pitchFamily="34" charset="0"/>
              </a:rPr>
              <a:t>Had a reputation for being a hard drinker.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76200" y="51470"/>
            <a:ext cx="9143999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80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anklin Gothic Heavy" panose="020B0903020102020204" pitchFamily="34" charset="0"/>
              </a:rPr>
              <a:t>Sam Houston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1396365"/>
            <a:ext cx="4839333" cy="564834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469900" marR="69215" indent="-457200"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sz="44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Habit </a:t>
            </a:r>
            <a:r>
              <a:rPr sz="4400" spc="-1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of</a:t>
            </a:r>
            <a:r>
              <a:rPr sz="4400" spc="-15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sz="44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skipping  school </a:t>
            </a:r>
            <a:r>
              <a:rPr sz="4400" spc="-2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and</a:t>
            </a:r>
            <a:r>
              <a:rPr sz="4400" spc="-14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sz="44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work</a:t>
            </a:r>
            <a:endParaRPr sz="4400" dirty="0">
              <a:latin typeface="Franklin Gothic Demi Cond" panose="020B0706030402020204" pitchFamily="34" charset="0"/>
              <a:cs typeface="Comic Sans MS"/>
            </a:endParaRPr>
          </a:p>
          <a:p>
            <a:pPr marL="469900" marR="5080" indent="-457200"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sz="44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1809: </a:t>
            </a:r>
            <a:r>
              <a:rPr sz="4400" spc="-2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ran </a:t>
            </a:r>
            <a:r>
              <a:rPr sz="44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away  </a:t>
            </a:r>
            <a:r>
              <a:rPr sz="4400" spc="-2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from </a:t>
            </a:r>
            <a:r>
              <a:rPr sz="44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home </a:t>
            </a:r>
            <a:r>
              <a:rPr sz="4400" spc="-2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and  </a:t>
            </a:r>
            <a:r>
              <a:rPr sz="44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resided </a:t>
            </a:r>
            <a:r>
              <a:rPr sz="4400" spc="-2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with  </a:t>
            </a:r>
            <a:r>
              <a:rPr sz="4400" spc="-3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Cherokee</a:t>
            </a:r>
            <a:r>
              <a:rPr sz="4400" spc="-10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sz="44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Indians</a:t>
            </a:r>
            <a:r>
              <a:rPr lang="en-US" sz="44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.</a:t>
            </a:r>
          </a:p>
          <a:p>
            <a:pPr marL="469900" marR="5080" indent="-457200"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US" sz="440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“</a:t>
            </a:r>
            <a:r>
              <a:rPr lang="en-US" sz="4400" spc="-30" dirty="0" err="1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C</a:t>
            </a:r>
            <a:r>
              <a:rPr lang="en-US" sz="4400" spc="-35" dirty="0" err="1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o</a:t>
            </a:r>
            <a:r>
              <a:rPr lang="en-US" sz="4400" spc="-10" dirty="0" err="1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l</a:t>
            </a:r>
            <a:r>
              <a:rPr lang="en-US" sz="4400" spc="-20" dirty="0" err="1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l</a:t>
            </a:r>
            <a:r>
              <a:rPr lang="en-US" sz="4400" spc="-45" dirty="0" err="1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e</a:t>
            </a:r>
            <a:r>
              <a:rPr lang="en-US" sz="4400" spc="-25" dirty="0" err="1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n</a:t>
            </a:r>
            <a:r>
              <a:rPr lang="en-US" sz="4400" spc="-45" dirty="0" err="1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e</a:t>
            </a:r>
            <a:r>
              <a:rPr lang="en-US" sz="4400" spc="-30" dirty="0" err="1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h</a:t>
            </a:r>
            <a:r>
              <a:rPr lang="en-US" sz="440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”</a:t>
            </a:r>
            <a:endParaRPr lang="en-US" sz="4400" dirty="0">
              <a:latin typeface="Franklin Gothic Demi Cond" panose="020B0706030402020204" pitchFamily="34" charset="0"/>
              <a:cs typeface="Comic Sans MS"/>
            </a:endParaRPr>
          </a:p>
          <a:p>
            <a:pPr marL="355600" marR="5080" indent="-342900">
              <a:lnSpc>
                <a:spcPct val="99800"/>
              </a:lnSpc>
              <a:spcBef>
                <a:spcPts val="3015"/>
              </a:spcBef>
              <a:buChar char="•"/>
              <a:tabLst>
                <a:tab pos="354965" algn="l"/>
                <a:tab pos="355600" algn="l"/>
              </a:tabLst>
            </a:pPr>
            <a:endParaRPr sz="3200" dirty="0">
              <a:latin typeface="Franklin Gothic Demi Cond" panose="020B0706030402020204" pitchFamily="34" charset="0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37845" y="1396365"/>
            <a:ext cx="2819401" cy="3810000"/>
          </a:xfrm>
          <a:prstGeom prst="rect">
            <a:avLst/>
          </a:prstGeom>
          <a:blipFill>
            <a:blip r:embed="rId2" cstate="print"/>
            <a:stretch>
              <a:fillRect l="-3125" t="-2000" r="-17917"/>
            </a:stretch>
          </a:blipFill>
          <a:ln w="158750" cmpd="tri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61169" y="5307330"/>
            <a:ext cx="2972754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3375" marR="5080" indent="-321310" algn="ctr">
              <a:lnSpc>
                <a:spcPct val="100000"/>
              </a:lnSpc>
              <a:spcBef>
                <a:spcPts val="100"/>
              </a:spcBef>
            </a:pPr>
            <a:r>
              <a:rPr sz="2000" b="1" i="1" spc="-25" dirty="0">
                <a:solidFill>
                  <a:srgbClr val="FFFFFF"/>
                </a:solidFill>
                <a:latin typeface="Arial"/>
                <a:cs typeface="Arial"/>
              </a:rPr>
              <a:t>1963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stamp </a:t>
            </a:r>
            <a:r>
              <a:rPr sz="2000" b="1" i="1" spc="-25" dirty="0">
                <a:solidFill>
                  <a:srgbClr val="FFFFFF"/>
                </a:solidFill>
                <a:latin typeface="Arial"/>
                <a:cs typeface="Arial"/>
              </a:rPr>
              <a:t>issued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endParaRPr lang="en-US" sz="2000" b="1" i="1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333375" marR="5080" indent="-321310" algn="ctr">
              <a:lnSpc>
                <a:spcPct val="100000"/>
              </a:lnSpc>
              <a:spcBef>
                <a:spcPts val="100"/>
              </a:spcBef>
            </a:pP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the Postal </a:t>
            </a:r>
            <a:r>
              <a:rPr sz="2000" b="1" i="1" spc="-20" dirty="0">
                <a:solidFill>
                  <a:srgbClr val="FFFFFF"/>
                </a:solidFill>
                <a:latin typeface="Arial"/>
                <a:cs typeface="Arial"/>
              </a:rPr>
              <a:t>Service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lang="en-US" sz="2000" b="1" i="1" spc="-3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333375" marR="5080" indent="-321310" algn="ctr">
              <a:lnSpc>
                <a:spcPct val="100000"/>
              </a:lnSpc>
              <a:spcBef>
                <a:spcPts val="100"/>
              </a:spcBef>
            </a:pP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honor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000" b="1" i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Houston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0480"/>
            <a:ext cx="914399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2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anklin Gothic Heavy" panose="020B0903020102020204" pitchFamily="34" charset="0"/>
              </a:rPr>
              <a:t>Sam Houston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25670" y="1637029"/>
            <a:ext cx="4113530" cy="4258216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355600" marR="100330" indent="-342900">
              <a:lnSpc>
                <a:spcPts val="3820"/>
              </a:lnSpc>
              <a:spcBef>
                <a:spcPts val="244"/>
              </a:spcBef>
              <a:buChar char="•"/>
              <a:tabLst>
                <a:tab pos="354965" algn="l"/>
                <a:tab pos="355600" algn="l"/>
                <a:tab pos="1558925" algn="l"/>
              </a:tabLst>
            </a:pPr>
            <a:r>
              <a:rPr sz="3200" spc="-30" dirty="0">
                <a:solidFill>
                  <a:srgbClr val="FFFFFF"/>
                </a:solidFill>
                <a:latin typeface="Franklin Gothic Heavy" panose="020B0903020102020204" pitchFamily="34" charset="0"/>
                <a:cs typeface="Comic Sans MS"/>
              </a:rPr>
              <a:t>1812:	</a:t>
            </a:r>
            <a:r>
              <a:rPr sz="3200" spc="-35" dirty="0">
                <a:solidFill>
                  <a:srgbClr val="FFFFFF"/>
                </a:solidFill>
                <a:latin typeface="Franklin Gothic Heavy" panose="020B0903020102020204" pitchFamily="34" charset="0"/>
                <a:cs typeface="Comic Sans MS"/>
              </a:rPr>
              <a:t>became</a:t>
            </a:r>
            <a:r>
              <a:rPr sz="3200" spc="-150" dirty="0">
                <a:solidFill>
                  <a:srgbClr val="FFFFFF"/>
                </a:solidFill>
                <a:latin typeface="Franklin Gothic Heavy" panose="020B0903020102020204" pitchFamily="34" charset="0"/>
                <a:cs typeface="Comic Sans MS"/>
              </a:rPr>
              <a:t> </a:t>
            </a:r>
            <a:r>
              <a:rPr sz="3200" dirty="0">
                <a:solidFill>
                  <a:srgbClr val="FFFFFF"/>
                </a:solidFill>
                <a:latin typeface="Franklin Gothic Heavy" panose="020B0903020102020204" pitchFamily="34" charset="0"/>
                <a:cs typeface="Comic Sans MS"/>
              </a:rPr>
              <a:t>a  </a:t>
            </a:r>
            <a:r>
              <a:rPr sz="3200" spc="-35" dirty="0">
                <a:solidFill>
                  <a:srgbClr val="FFFFFF"/>
                </a:solidFill>
                <a:latin typeface="Franklin Gothic Heavy" panose="020B0903020102020204" pitchFamily="34" charset="0"/>
                <a:cs typeface="Comic Sans MS"/>
              </a:rPr>
              <a:t>teacher</a:t>
            </a:r>
            <a:endParaRPr sz="3200" dirty="0">
              <a:latin typeface="Franklin Gothic Heavy" panose="020B0903020102020204" pitchFamily="34" charset="0"/>
              <a:cs typeface="Comic Sans MS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Comic Sans MS"/>
              <a:buChar char="•"/>
            </a:pPr>
            <a:endParaRPr sz="2000" dirty="0">
              <a:latin typeface="Franklin Gothic Heavy" panose="020B0903020102020204" pitchFamily="34" charset="0"/>
              <a:cs typeface="Times New Roman"/>
            </a:endParaRPr>
          </a:p>
          <a:p>
            <a:pPr marL="355600" marR="750570" indent="-342900">
              <a:lnSpc>
                <a:spcPts val="382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30" dirty="0">
                <a:solidFill>
                  <a:srgbClr val="FFFFFF"/>
                </a:solidFill>
                <a:latin typeface="Franklin Gothic Heavy" panose="020B0903020102020204" pitchFamily="34" charset="0"/>
                <a:cs typeface="Comic Sans MS"/>
              </a:rPr>
              <a:t>March</a:t>
            </a:r>
            <a:r>
              <a:rPr sz="3200" spc="-135" dirty="0">
                <a:solidFill>
                  <a:srgbClr val="FFFFFF"/>
                </a:solidFill>
                <a:latin typeface="Franklin Gothic Heavy" panose="020B0903020102020204" pitchFamily="34" charset="0"/>
                <a:cs typeface="Comic Sans MS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Franklin Gothic Heavy" panose="020B0903020102020204" pitchFamily="34" charset="0"/>
                <a:cs typeface="Comic Sans MS"/>
              </a:rPr>
              <a:t>1813:  </a:t>
            </a:r>
            <a:r>
              <a:rPr sz="3200" spc="-25" dirty="0">
                <a:solidFill>
                  <a:srgbClr val="FFFFFF"/>
                </a:solidFill>
                <a:latin typeface="Franklin Gothic Heavy" panose="020B0903020102020204" pitchFamily="34" charset="0"/>
                <a:cs typeface="Comic Sans MS"/>
              </a:rPr>
              <a:t>joined</a:t>
            </a:r>
            <a:r>
              <a:rPr sz="3200" spc="-150" dirty="0">
                <a:solidFill>
                  <a:srgbClr val="FFFFFF"/>
                </a:solidFill>
                <a:latin typeface="Franklin Gothic Heavy" panose="020B0903020102020204" pitchFamily="34" charset="0"/>
                <a:cs typeface="Comic Sans MS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Franklin Gothic Heavy" panose="020B0903020102020204" pitchFamily="34" charset="0"/>
                <a:cs typeface="Comic Sans MS"/>
              </a:rPr>
              <a:t>army</a:t>
            </a:r>
            <a:endParaRPr sz="3200" dirty="0">
              <a:latin typeface="Franklin Gothic Heavy" panose="020B0903020102020204" pitchFamily="34" charset="0"/>
              <a:cs typeface="Comic Sans MS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Comic Sans MS"/>
              <a:buChar char="•"/>
            </a:pPr>
            <a:endParaRPr sz="2400" dirty="0">
              <a:latin typeface="Franklin Gothic Heavy" panose="020B0903020102020204" pitchFamily="34" charset="0"/>
              <a:cs typeface="Times New Roman"/>
            </a:endParaRPr>
          </a:p>
          <a:p>
            <a:pPr marL="355600" marR="5080" indent="-342900">
              <a:lnSpc>
                <a:spcPct val="996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35" dirty="0">
                <a:solidFill>
                  <a:srgbClr val="FFFFFF"/>
                </a:solidFill>
                <a:latin typeface="Franklin Gothic Heavy" panose="020B0903020102020204" pitchFamily="34" charset="0"/>
                <a:cs typeface="Comic Sans MS"/>
              </a:rPr>
              <a:t>Wounded</a:t>
            </a:r>
            <a:r>
              <a:rPr sz="3200" spc="-145" dirty="0">
                <a:solidFill>
                  <a:srgbClr val="FFFFFF"/>
                </a:solidFill>
                <a:latin typeface="Franklin Gothic Heavy" panose="020B0903020102020204" pitchFamily="34" charset="0"/>
                <a:cs typeface="Comic Sans MS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Franklin Gothic Heavy" panose="020B0903020102020204" pitchFamily="34" charset="0"/>
                <a:cs typeface="Comic Sans MS"/>
              </a:rPr>
              <a:t>during  the </a:t>
            </a:r>
            <a:r>
              <a:rPr lang="en-US" sz="3200" spc="-30" dirty="0">
                <a:solidFill>
                  <a:srgbClr val="FFFFFF"/>
                </a:solidFill>
                <a:latin typeface="Franklin Gothic Heavy" panose="020B0903020102020204" pitchFamily="34" charset="0"/>
                <a:cs typeface="Comic Sans MS"/>
              </a:rPr>
              <a:t>B</a:t>
            </a:r>
            <a:r>
              <a:rPr sz="3200" spc="-30" dirty="0">
                <a:solidFill>
                  <a:srgbClr val="FFFFFF"/>
                </a:solidFill>
                <a:latin typeface="Franklin Gothic Heavy" panose="020B0903020102020204" pitchFamily="34" charset="0"/>
                <a:cs typeface="Comic Sans MS"/>
              </a:rPr>
              <a:t>attle </a:t>
            </a:r>
            <a:r>
              <a:rPr sz="3200" spc="-20" dirty="0">
                <a:solidFill>
                  <a:srgbClr val="FFFFFF"/>
                </a:solidFill>
                <a:latin typeface="Franklin Gothic Heavy" panose="020B0903020102020204" pitchFamily="34" charset="0"/>
                <a:cs typeface="Comic Sans MS"/>
              </a:rPr>
              <a:t>of  </a:t>
            </a:r>
            <a:r>
              <a:rPr sz="3200" spc="-35" dirty="0">
                <a:solidFill>
                  <a:srgbClr val="FFFFFF"/>
                </a:solidFill>
                <a:latin typeface="Franklin Gothic Heavy" panose="020B0903020102020204" pitchFamily="34" charset="0"/>
                <a:cs typeface="Comic Sans MS"/>
              </a:rPr>
              <a:t>Horseshoe</a:t>
            </a:r>
            <a:r>
              <a:rPr sz="3200" spc="-120" dirty="0">
                <a:solidFill>
                  <a:srgbClr val="FFFFFF"/>
                </a:solidFill>
                <a:latin typeface="Franklin Gothic Heavy" panose="020B0903020102020204" pitchFamily="34" charset="0"/>
                <a:cs typeface="Comic Sans MS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Franklin Gothic Heavy" panose="020B0903020102020204" pitchFamily="34" charset="0"/>
                <a:cs typeface="Comic Sans MS"/>
              </a:rPr>
              <a:t>Bend</a:t>
            </a:r>
            <a:endParaRPr sz="3200" dirty="0">
              <a:latin typeface="Franklin Gothic Heavy" panose="020B0903020102020204" pitchFamily="34" charset="0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0" y="1522730"/>
            <a:ext cx="3332479" cy="4505960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158750" cmpd="tri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18111"/>
            <a:ext cx="91440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2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anklin Gothic Heavy" panose="020B0903020102020204" pitchFamily="34" charset="0"/>
              </a:rPr>
              <a:t>Sam Houston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8" y="1637029"/>
            <a:ext cx="4265931" cy="467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sz="3200" spc="-3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Became </a:t>
            </a:r>
            <a:r>
              <a:rPr sz="320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a</a:t>
            </a:r>
            <a:r>
              <a:rPr sz="3200" spc="-15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lawyer</a:t>
            </a:r>
            <a:r>
              <a:rPr lang="en-US" sz="32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.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endParaRPr sz="1600" dirty="0">
              <a:latin typeface="Franklin Gothic Demi Cond" panose="020B0706030402020204" pitchFamily="34" charset="0"/>
              <a:cs typeface="Times New Roman"/>
            </a:endParaRPr>
          </a:p>
          <a:p>
            <a:pPr marL="469900" marR="5080" indent="-457200">
              <a:lnSpc>
                <a:spcPts val="3810"/>
              </a:lnSpc>
              <a:spcBef>
                <a:spcPts val="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sz="3200" spc="-3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Commander </a:t>
            </a:r>
            <a:r>
              <a:rPr sz="3200" spc="-2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of</a:t>
            </a:r>
            <a:r>
              <a:rPr sz="3200" spc="-14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the  T</a:t>
            </a:r>
            <a:r>
              <a:rPr lang="en-US" sz="3200" spc="-2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ennessee</a:t>
            </a:r>
            <a:r>
              <a:rPr sz="3200" spc="-12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militia</a:t>
            </a:r>
            <a:r>
              <a:rPr lang="en-US" sz="32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.</a:t>
            </a:r>
          </a:p>
          <a:p>
            <a:pPr marL="355600" marR="5080" indent="-342900">
              <a:lnSpc>
                <a:spcPts val="3810"/>
              </a:lnSpc>
              <a:spcBef>
                <a:spcPts val="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endParaRPr lang="en-US" sz="1600" spc="-30" dirty="0">
              <a:solidFill>
                <a:srgbClr val="FFFFFF"/>
              </a:solidFill>
              <a:latin typeface="Franklin Gothic Demi Cond" panose="020B0706030402020204" pitchFamily="34" charset="0"/>
              <a:cs typeface="Comic Sans MS"/>
            </a:endParaRPr>
          </a:p>
          <a:p>
            <a:pPr marL="469900" indent="-457200">
              <a:lnSpc>
                <a:spcPts val="3829"/>
              </a:lnSpc>
              <a:spcBef>
                <a:spcPts val="1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  <a:tab pos="1622425" algn="l"/>
              </a:tabLst>
            </a:pPr>
            <a:r>
              <a:rPr lang="en-US" sz="32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1823:  Elected</a:t>
            </a:r>
            <a:r>
              <a:rPr lang="en-US" sz="3200" spc="-15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lang="en-US" sz="3200" spc="-1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to</a:t>
            </a:r>
            <a:r>
              <a:rPr lang="en-US" sz="3200" dirty="0"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lang="en-US" sz="32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U.S. House</a:t>
            </a:r>
            <a:r>
              <a:rPr lang="en-US" sz="3200" spc="-15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lang="en-US" sz="3200" spc="-2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of</a:t>
            </a:r>
            <a:r>
              <a:rPr lang="en-US" sz="3200" dirty="0"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lang="en-US" sz="3200" spc="-5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R</a:t>
            </a:r>
            <a:r>
              <a:rPr lang="en-US" sz="3200" spc="-3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ep</a:t>
            </a:r>
            <a:r>
              <a:rPr lang="en-US" sz="32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r</a:t>
            </a:r>
            <a:r>
              <a:rPr lang="en-US" sz="3200" spc="-3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e</a:t>
            </a:r>
            <a:r>
              <a:rPr lang="en-US" sz="3200" spc="-4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s</a:t>
            </a:r>
            <a:r>
              <a:rPr lang="en-US" sz="3200" spc="-3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en</a:t>
            </a:r>
            <a:r>
              <a:rPr lang="en-US" sz="32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ta</a:t>
            </a:r>
            <a:r>
              <a:rPr lang="en-US" sz="3200" spc="-4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t</a:t>
            </a:r>
            <a:r>
              <a:rPr lang="en-US" sz="3200" spc="-2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i</a:t>
            </a:r>
            <a:r>
              <a:rPr lang="en-US" sz="3200" spc="-4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v</a:t>
            </a:r>
            <a:r>
              <a:rPr lang="en-US" sz="3200" spc="-3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e</a:t>
            </a:r>
            <a:r>
              <a:rPr lang="en-US" sz="320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s </a:t>
            </a:r>
            <a:r>
              <a:rPr lang="en-US" sz="3200" spc="-2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for</a:t>
            </a:r>
            <a:r>
              <a:rPr lang="en-US" sz="3200" spc="-1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lang="en-US" sz="3200" spc="-2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Tennessee.</a:t>
            </a:r>
            <a:endParaRPr lang="en-US" sz="3200" dirty="0">
              <a:latin typeface="Franklin Gothic Demi Cond" panose="020B0706030402020204" pitchFamily="34" charset="0"/>
              <a:cs typeface="Comic Sans MS"/>
            </a:endParaRPr>
          </a:p>
          <a:p>
            <a:pPr marL="355600" marR="5080" indent="-342900">
              <a:lnSpc>
                <a:spcPts val="381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endParaRPr sz="3200" dirty="0">
              <a:latin typeface="Franklin Gothic Demi Cond" panose="020B0706030402020204" pitchFamily="34" charset="0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81600" y="1600200"/>
            <a:ext cx="3200400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58750" cmpd="tri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00599" y="5946140"/>
            <a:ext cx="411988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Sam </a:t>
            </a:r>
            <a:r>
              <a:rPr sz="2400" b="1" i="1" spc="-10" dirty="0">
                <a:solidFill>
                  <a:srgbClr val="FFFFFF"/>
                </a:solidFill>
                <a:latin typeface="Arial"/>
                <a:cs typeface="Arial"/>
              </a:rPr>
              <a:t>Houston 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statue</a:t>
            </a:r>
            <a:r>
              <a:rPr lang="en-US" sz="2400" b="1" i="1" spc="-5" dirty="0">
                <a:solidFill>
                  <a:srgbClr val="FFFFFF"/>
                </a:solidFill>
                <a:latin typeface="Arial"/>
                <a:cs typeface="Arial"/>
              </a:rPr>
              <a:t> in </a:t>
            </a:r>
            <a:r>
              <a:rPr sz="2400" b="1" i="1" spc="-10" dirty="0">
                <a:solidFill>
                  <a:srgbClr val="FFFFFF"/>
                </a:solidFill>
                <a:latin typeface="Arial"/>
                <a:cs typeface="Arial"/>
              </a:rPr>
              <a:t>Huntsville,</a:t>
            </a:r>
            <a:r>
              <a:rPr lang="en-US" sz="2400" b="1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Texas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" y="68793"/>
            <a:ext cx="9143999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66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anklin Gothic Heavy" panose="020B0903020102020204" pitchFamily="34" charset="0"/>
              </a:rPr>
              <a:t>Sam Houston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91000" y="1588770"/>
            <a:ext cx="4316730" cy="417999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584200" marR="535305" indent="-571500">
              <a:lnSpc>
                <a:spcPts val="3429"/>
              </a:lnSpc>
              <a:spcBef>
                <a:spcPts val="55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  <a:tab pos="1622425" algn="l"/>
              </a:tabLst>
            </a:pPr>
            <a:r>
              <a:rPr sz="36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1827:</a:t>
            </a:r>
            <a:r>
              <a:rPr lang="en-US" sz="36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E</a:t>
            </a:r>
            <a:r>
              <a:rPr sz="36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lected  governor </a:t>
            </a:r>
            <a:r>
              <a:rPr sz="3600" spc="-1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of</a:t>
            </a:r>
            <a:r>
              <a:rPr sz="3600" spc="-15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sz="3600" spc="-2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TN</a:t>
            </a:r>
            <a:endParaRPr sz="3600" dirty="0">
              <a:latin typeface="Franklin Gothic Demi Cond" panose="020B0706030402020204" pitchFamily="34" charset="0"/>
              <a:cs typeface="Comic Sans MS"/>
            </a:endParaRPr>
          </a:p>
          <a:p>
            <a:pPr marL="584200" marR="381000" indent="-571500">
              <a:lnSpc>
                <a:spcPct val="89700"/>
              </a:lnSpc>
              <a:spcBef>
                <a:spcPts val="289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sz="36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1829: Married</a:t>
            </a:r>
            <a:r>
              <a:rPr sz="3600" spc="-15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sz="360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&amp;  </a:t>
            </a:r>
            <a:r>
              <a:rPr sz="36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divorced </a:t>
            </a:r>
            <a:r>
              <a:rPr sz="3600" spc="-2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Eliza Allen</a:t>
            </a:r>
            <a:endParaRPr sz="3600" dirty="0">
              <a:latin typeface="Franklin Gothic Demi Cond" panose="020B0706030402020204" pitchFamily="34" charset="0"/>
              <a:cs typeface="Comic Sans MS"/>
            </a:endParaRPr>
          </a:p>
          <a:p>
            <a:pPr marL="584200" marR="5080" indent="-571500">
              <a:lnSpc>
                <a:spcPct val="89800"/>
              </a:lnSpc>
              <a:spcBef>
                <a:spcPts val="293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sz="3600" spc="-3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Resigned </a:t>
            </a:r>
            <a:r>
              <a:rPr sz="3600" spc="-1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as </a:t>
            </a:r>
            <a:r>
              <a:rPr sz="36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governor </a:t>
            </a:r>
            <a:r>
              <a:rPr sz="3600" spc="-2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and</a:t>
            </a:r>
            <a:r>
              <a:rPr sz="3600" spc="-13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went  </a:t>
            </a:r>
            <a:r>
              <a:rPr sz="3600" spc="-1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to </a:t>
            </a:r>
            <a:r>
              <a:rPr sz="36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OK </a:t>
            </a:r>
            <a:r>
              <a:rPr sz="3600" spc="-1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to </a:t>
            </a:r>
            <a:r>
              <a:rPr sz="3600" spc="-2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rejoin  the</a:t>
            </a:r>
            <a:r>
              <a:rPr sz="3600" spc="-12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sz="3600" spc="-3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Cherokee</a:t>
            </a:r>
            <a:endParaRPr sz="3600" dirty="0">
              <a:latin typeface="Franklin Gothic Demi Cond" panose="020B0706030402020204" pitchFamily="34" charset="0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1573530"/>
            <a:ext cx="3429000" cy="4583430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 l="-6668" r="-5925"/>
            </a:stretch>
          </a:blipFill>
          <a:ln w="158750" cmpd="tri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" y="-18710"/>
            <a:ext cx="914399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2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anklin Gothic Heavy" panose="020B0903020102020204" pitchFamily="34" charset="0"/>
              </a:rPr>
              <a:t>Sam Houston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1322410"/>
            <a:ext cx="4648200" cy="49480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US" sz="3600" spc="-1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“Big</a:t>
            </a:r>
            <a:r>
              <a:rPr lang="en-US" sz="3600" spc="-14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lang="en-US" sz="36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Drunk”</a:t>
            </a:r>
            <a:endParaRPr lang="en-US" sz="3600" dirty="0">
              <a:latin typeface="Franklin Gothic Demi Cond" panose="020B0706030402020204" pitchFamily="34" charset="0"/>
              <a:cs typeface="Comic Sans MS"/>
            </a:endParaRPr>
          </a:p>
          <a:p>
            <a:pPr marL="469900" marR="45720" indent="-457200">
              <a:lnSpc>
                <a:spcPts val="3429"/>
              </a:lnSpc>
              <a:spcBef>
                <a:spcPts val="298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US" sz="3600" spc="-3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Became </a:t>
            </a:r>
            <a:r>
              <a:rPr lang="en-US" sz="360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a  </a:t>
            </a:r>
            <a:r>
              <a:rPr lang="en-US" sz="3600" spc="-3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Cherokee</a:t>
            </a:r>
            <a:r>
              <a:rPr lang="en-US" sz="3600" spc="-11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lang="en-US" sz="36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citizen</a:t>
            </a:r>
            <a:endParaRPr lang="en-US" sz="3600" dirty="0">
              <a:latin typeface="Franklin Gothic Demi Cond" panose="020B0706030402020204" pitchFamily="34" charset="0"/>
              <a:cs typeface="Comic Sans MS"/>
            </a:endParaRPr>
          </a:p>
          <a:p>
            <a:pPr marL="469900" marR="980440" indent="-457200">
              <a:lnSpc>
                <a:spcPct val="89600"/>
              </a:lnSpc>
              <a:spcBef>
                <a:spcPts val="291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US" sz="3600" spc="-3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Became </a:t>
            </a:r>
            <a:r>
              <a:rPr lang="en-US" sz="360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a  </a:t>
            </a:r>
            <a:r>
              <a:rPr lang="en-US" sz="3600" spc="-3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Cherokee  </a:t>
            </a:r>
            <a:r>
              <a:rPr lang="en-US" sz="3600" spc="-4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a</a:t>
            </a:r>
            <a:r>
              <a:rPr lang="en-US" sz="3600" spc="-5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m</a:t>
            </a:r>
            <a:r>
              <a:rPr lang="en-US" sz="3600" spc="-4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b</a:t>
            </a:r>
            <a:r>
              <a:rPr lang="en-US" sz="36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a</a:t>
            </a:r>
            <a:r>
              <a:rPr lang="en-US" sz="3600" spc="-4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s</a:t>
            </a:r>
            <a:r>
              <a:rPr lang="en-US" sz="36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sa</a:t>
            </a:r>
            <a:r>
              <a:rPr lang="en-US" sz="3600" spc="-4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d</a:t>
            </a:r>
            <a:r>
              <a:rPr lang="en-US" sz="3600" spc="-2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o</a:t>
            </a:r>
            <a:r>
              <a:rPr lang="en-US" sz="360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r</a:t>
            </a:r>
            <a:endParaRPr lang="en-US" sz="3600" dirty="0">
              <a:latin typeface="Franklin Gothic Demi Cond" panose="020B0706030402020204" pitchFamily="34" charset="0"/>
              <a:cs typeface="Comic Sans MS"/>
            </a:endParaRPr>
          </a:p>
          <a:p>
            <a:pPr marL="469900" marR="5080" indent="-457200">
              <a:lnSpc>
                <a:spcPts val="3429"/>
              </a:lnSpc>
              <a:spcBef>
                <a:spcPts val="301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lang="en-US" sz="36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April 1832:  </a:t>
            </a:r>
            <a:r>
              <a:rPr lang="en-US" sz="3600" spc="-3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Stanberry</a:t>
            </a:r>
            <a:r>
              <a:rPr lang="en-US" sz="3600" spc="-1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lang="en-US" sz="3600" spc="-2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affair</a:t>
            </a:r>
            <a:endParaRPr lang="en-US" sz="3600" dirty="0">
              <a:latin typeface="Franklin Gothic Demi Cond" panose="020B0706030402020204" pitchFamily="34" charset="0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88332" y="1447800"/>
            <a:ext cx="2920999" cy="4636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58750" cmpd="tri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" y="172380"/>
            <a:ext cx="914399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72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anklin Gothic Heavy" panose="020B0903020102020204" pitchFamily="34" charset="0"/>
              </a:rPr>
              <a:t>Sam Houston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25670" y="1637029"/>
            <a:ext cx="3606800" cy="446340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457200" marR="5080" indent="-457200"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  <a:tab pos="2451735" algn="l"/>
              </a:tabLst>
            </a:pPr>
            <a:r>
              <a:rPr sz="3200" spc="-4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D</a:t>
            </a:r>
            <a:r>
              <a:rPr sz="3200" spc="-4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e</a:t>
            </a:r>
            <a:r>
              <a:rPr sz="320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c</a:t>
            </a:r>
            <a:r>
              <a:rPr lang="en-US" sz="320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ember</a:t>
            </a:r>
            <a:r>
              <a:rPr sz="3200" spc="-5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1832</a:t>
            </a:r>
            <a:r>
              <a:rPr sz="320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:</a:t>
            </a:r>
            <a:r>
              <a:rPr lang="en-US" sz="320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Houston </a:t>
            </a:r>
            <a:r>
              <a:rPr sz="3200" spc="-2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l</a:t>
            </a:r>
            <a:r>
              <a:rPr sz="3200" spc="-3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e</a:t>
            </a:r>
            <a:r>
              <a:rPr sz="32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a</a:t>
            </a:r>
            <a:r>
              <a:rPr sz="3200" spc="-4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v</a:t>
            </a:r>
            <a:r>
              <a:rPr sz="3200" spc="-3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e</a:t>
            </a:r>
            <a:r>
              <a:rPr sz="320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s </a:t>
            </a:r>
            <a:r>
              <a:rPr sz="3200" spc="-2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for</a:t>
            </a:r>
            <a:r>
              <a:rPr sz="3200" spc="-1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TX</a:t>
            </a:r>
            <a:endParaRPr sz="3200" dirty="0">
              <a:latin typeface="Franklin Gothic Demi Cond" panose="020B0706030402020204" pitchFamily="34" charset="0"/>
              <a:cs typeface="Comic Sans MS"/>
            </a:endParaRPr>
          </a:p>
          <a:p>
            <a:pPr marL="457200" marR="709930" indent="-457200"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sz="32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Delegate </a:t>
            </a:r>
            <a:r>
              <a:rPr sz="3200" spc="-2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to  </a:t>
            </a:r>
            <a:r>
              <a:rPr sz="32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Convention</a:t>
            </a:r>
            <a:r>
              <a:rPr sz="3200" spc="-13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of  </a:t>
            </a:r>
            <a:r>
              <a:rPr sz="32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1833</a:t>
            </a:r>
            <a:endParaRPr sz="3200" dirty="0">
              <a:latin typeface="Franklin Gothic Demi Cond" panose="020B0706030402020204" pitchFamily="34" charset="0"/>
              <a:cs typeface="Comic Sans MS"/>
            </a:endParaRPr>
          </a:p>
          <a:p>
            <a:pPr marL="457200" marR="312420" indent="-457200"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</a:tabLst>
            </a:pPr>
            <a:r>
              <a:rPr sz="32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Delegate </a:t>
            </a:r>
            <a:r>
              <a:rPr sz="3200" spc="-2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to</a:t>
            </a:r>
            <a:r>
              <a:rPr sz="3200" spc="-15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the  Consultation</a:t>
            </a:r>
            <a:r>
              <a:rPr sz="3200" spc="-12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of</a:t>
            </a:r>
            <a:r>
              <a:rPr lang="en-US" sz="3200" spc="-2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1835</a:t>
            </a:r>
            <a:endParaRPr sz="3200" dirty="0">
              <a:latin typeface="Franklin Gothic Demi Cond" panose="020B0706030402020204" pitchFamily="34" charset="0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5300" y="1600200"/>
            <a:ext cx="400431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58750" cmpd="tri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0561" y="5874369"/>
            <a:ext cx="37172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i="1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Arial"/>
              </a:rPr>
              <a:t>Sam </a:t>
            </a:r>
            <a:r>
              <a:rPr sz="2800" b="1" i="1" spc="-10" dirty="0">
                <a:solidFill>
                  <a:srgbClr val="FFFFFF"/>
                </a:solidFill>
                <a:latin typeface="Franklin Gothic Demi Cond" panose="020B0706030402020204" pitchFamily="34" charset="0"/>
                <a:cs typeface="Arial"/>
              </a:rPr>
              <a:t>Houston’s</a:t>
            </a:r>
            <a:r>
              <a:rPr sz="2800" b="1" i="1" spc="-50" dirty="0">
                <a:solidFill>
                  <a:srgbClr val="FFFFFF"/>
                </a:solidFill>
                <a:latin typeface="Franklin Gothic Demi Cond" panose="020B0706030402020204" pitchFamily="34" charset="0"/>
                <a:cs typeface="Arial"/>
              </a:rPr>
              <a:t> </a:t>
            </a:r>
            <a:r>
              <a:rPr sz="2800" b="1" i="1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Arial"/>
              </a:rPr>
              <a:t>Grave</a:t>
            </a:r>
            <a:endParaRPr sz="2800" dirty="0">
              <a:latin typeface="Franklin Gothic Demi Cond" panose="020B07060304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91440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60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anklin Gothic Heavy" panose="020B0903020102020204" pitchFamily="34" charset="0"/>
              </a:rPr>
              <a:t>Debating Independence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669" y="1635759"/>
            <a:ext cx="7207884" cy="4830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6000" spc="-1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Problems:</a:t>
            </a:r>
            <a:endParaRPr sz="8000" dirty="0">
              <a:latin typeface="Franklin Gothic Demi Cond" panose="020B0706030402020204" pitchFamily="34" charset="0"/>
              <a:cs typeface="Times New Roman"/>
            </a:endParaRPr>
          </a:p>
          <a:p>
            <a:pPr marL="914400" marR="5080" lvl="1" indent="-571500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755650" algn="l"/>
              </a:tabLst>
            </a:pPr>
            <a:r>
              <a:rPr sz="54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Volunteers left under existing  command and</a:t>
            </a:r>
            <a:r>
              <a:rPr sz="54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sz="54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control</a:t>
            </a:r>
            <a:endParaRPr lang="en-US" sz="5400" spc="-5" dirty="0">
              <a:solidFill>
                <a:srgbClr val="FFFFFF"/>
              </a:solidFill>
              <a:latin typeface="Franklin Gothic Demi Cond" panose="020B0706030402020204" pitchFamily="34" charset="0"/>
              <a:cs typeface="Comic Sans MS"/>
            </a:endParaRPr>
          </a:p>
          <a:p>
            <a:pPr marL="914400" marR="5080" lvl="1" indent="-571500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755650" algn="l"/>
              </a:tabLst>
            </a:pPr>
            <a:endParaRPr dirty="0">
              <a:latin typeface="Franklin Gothic Demi Cond" panose="020B0706030402020204" pitchFamily="34" charset="0"/>
              <a:cs typeface="Times New Roman"/>
            </a:endParaRPr>
          </a:p>
          <a:p>
            <a:pPr marL="1041400" marR="931544" lvl="1" indent="-571500">
              <a:lnSpc>
                <a:spcPts val="43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755650" algn="l"/>
              </a:tabLst>
            </a:pPr>
            <a:r>
              <a:rPr sz="540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No </a:t>
            </a:r>
            <a:r>
              <a:rPr sz="54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power </a:t>
            </a:r>
            <a:r>
              <a:rPr sz="540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or </a:t>
            </a:r>
            <a:r>
              <a:rPr sz="54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money to pay  soldiers</a:t>
            </a:r>
            <a:endParaRPr sz="5400" dirty="0">
              <a:latin typeface="Franklin Gothic Demi Cond" panose="020B0706030402020204" pitchFamily="34" charset="0"/>
              <a:cs typeface="Comic Sans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68416"/>
            <a:ext cx="91440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60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anklin Gothic Heavy" panose="020B0903020102020204" pitchFamily="34" charset="0"/>
              </a:rPr>
              <a:t>Debating Independence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39335" y="1019810"/>
            <a:ext cx="3923665" cy="6434454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584200" marR="391160" indent="-571500">
              <a:lnSpc>
                <a:spcPct val="89900"/>
              </a:lnSpc>
              <a:spcBef>
                <a:spcPts val="53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sz="36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Provisional  government  authorized</a:t>
            </a:r>
            <a:r>
              <a:rPr sz="3600" spc="-8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sz="3600" u="heavy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the  creation </a:t>
            </a:r>
            <a:r>
              <a:rPr sz="3600" u="heavy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of a  </a:t>
            </a:r>
            <a:r>
              <a:rPr sz="3600" u="heavy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Texas</a:t>
            </a:r>
            <a:r>
              <a:rPr sz="3600" u="heavy" spc="-7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sz="3600" u="heavy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navy</a:t>
            </a:r>
            <a:endParaRPr sz="3600" dirty="0">
              <a:latin typeface="Franklin Gothic Demi Cond" panose="020B0706030402020204" pitchFamily="34" charset="0"/>
              <a:cs typeface="Comic Sans MS"/>
            </a:endParaRPr>
          </a:p>
          <a:p>
            <a:pPr marL="584200" marR="5080" indent="-571500">
              <a:lnSpc>
                <a:spcPts val="3870"/>
              </a:lnSpc>
              <a:spcBef>
                <a:spcPts val="337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sz="36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Protected</a:t>
            </a:r>
            <a:r>
              <a:rPr sz="3600" spc="-8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Texas  coast </a:t>
            </a:r>
            <a:r>
              <a:rPr sz="360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and</a:t>
            </a:r>
            <a:r>
              <a:rPr sz="3600" spc="-7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ships</a:t>
            </a:r>
            <a:r>
              <a:rPr lang="en-US" sz="36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and made raids on  Mexican ships</a:t>
            </a:r>
            <a:r>
              <a:rPr lang="en-US" sz="3600" spc="-4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lang="en-US" sz="36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and  towns</a:t>
            </a:r>
            <a:endParaRPr lang="en-US" sz="3600" dirty="0">
              <a:latin typeface="Franklin Gothic Demi Cond" panose="020B0706030402020204" pitchFamily="34" charset="0"/>
              <a:cs typeface="Comic Sans MS"/>
            </a:endParaRPr>
          </a:p>
          <a:p>
            <a:pPr marL="355600" marR="5080" indent="-342900">
              <a:lnSpc>
                <a:spcPts val="3870"/>
              </a:lnSpc>
              <a:spcBef>
                <a:spcPts val="3370"/>
              </a:spcBef>
              <a:buChar char="•"/>
              <a:tabLst>
                <a:tab pos="355600" algn="l"/>
              </a:tabLst>
            </a:pPr>
            <a:endParaRPr sz="3600" dirty="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8454" y="2209800"/>
            <a:ext cx="4114800" cy="2438400"/>
          </a:xfrm>
          <a:prstGeom prst="rect">
            <a:avLst/>
          </a:prstGeom>
          <a:blipFill>
            <a:blip r:embed="rId2" cstate="print"/>
            <a:stretch>
              <a:fillRect t="-3122" b="-5836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8454" y="4953000"/>
            <a:ext cx="38779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i="1" spc="-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cs typeface="Arial"/>
              </a:rPr>
              <a:t>Flag </a:t>
            </a:r>
            <a:r>
              <a:rPr sz="2800" b="1" i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cs typeface="Arial"/>
              </a:rPr>
              <a:t>of </a:t>
            </a:r>
            <a:r>
              <a:rPr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cs typeface="Arial"/>
              </a:rPr>
              <a:t>the </a:t>
            </a:r>
            <a:r>
              <a:rPr sz="2800" b="1" i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cs typeface="Arial"/>
              </a:rPr>
              <a:t>Texas</a:t>
            </a:r>
            <a:r>
              <a:rPr sz="2800" b="1" i="1" spc="-7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cs typeface="Arial"/>
              </a:rPr>
              <a:t> </a:t>
            </a:r>
            <a:r>
              <a:rPr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cs typeface="Arial"/>
              </a:rPr>
              <a:t>Navy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600" y="1524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cs typeface="FrankRuehl" panose="020E0503060101010101" pitchFamily="34" charset="-79"/>
              </a:rPr>
              <a:t>Bellwork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  <a:cs typeface="FrankRuehl" panose="020E0503060101010101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" y="1524000"/>
            <a:ext cx="9067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cs typeface="FrankRuehl" panose="020E0503060101010101" pitchFamily="34" charset="-79"/>
              </a:rPr>
              <a:t>Define the word “consultation”* 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cs typeface="FrankRuehl" panose="020E0503060101010101" pitchFamily="34" charset="-79"/>
              </a:rPr>
              <a:t>*If you don’t know what the word means, then write down what you think it 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cs typeface="FrankRuehl" panose="020E0503060101010101" pitchFamily="34" charset="-79"/>
              </a:rPr>
              <a:t>MIGHT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cs typeface="FrankRuehl" panose="020E0503060101010101" pitchFamily="34" charset="-79"/>
              </a:rPr>
              <a:t> mean.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447800"/>
            <a:ext cx="8382000" cy="50757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0" marR="287020" indent="-685800">
              <a:spcBef>
                <a:spcPts val="3919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sz="44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Some Texans </a:t>
            </a:r>
            <a:r>
              <a:rPr sz="4400" spc="-1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wanted </a:t>
            </a:r>
            <a:r>
              <a:rPr sz="44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to </a:t>
            </a:r>
            <a:r>
              <a:rPr sz="4400" spc="-1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attack  </a:t>
            </a:r>
            <a:r>
              <a:rPr sz="44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Matamor</a:t>
            </a:r>
            <a:r>
              <a:rPr lang="en-US" sz="44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o</a:t>
            </a:r>
            <a:r>
              <a:rPr sz="44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s</a:t>
            </a:r>
            <a:endParaRPr sz="4400" dirty="0">
              <a:latin typeface="Franklin Gothic Demi Cond" panose="020B0706030402020204" pitchFamily="34" charset="0"/>
              <a:cs typeface="Comic Sans MS"/>
            </a:endParaRPr>
          </a:p>
          <a:p>
            <a:pPr marL="698500" marR="822325" indent="-685800">
              <a:spcBef>
                <a:spcPts val="407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sz="44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Sam </a:t>
            </a:r>
            <a:r>
              <a:rPr sz="4400" spc="-1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Houston </a:t>
            </a:r>
            <a:r>
              <a:rPr sz="440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and </a:t>
            </a:r>
            <a:r>
              <a:rPr sz="44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Gov. Smith </a:t>
            </a:r>
            <a:r>
              <a:rPr lang="en-US" sz="44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are </a:t>
            </a:r>
            <a:r>
              <a:rPr sz="4400" spc="-1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against</a:t>
            </a:r>
            <a:r>
              <a:rPr sz="4400" spc="-5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sz="4400" spc="-1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attack</a:t>
            </a:r>
            <a:endParaRPr sz="4400" dirty="0">
              <a:latin typeface="Franklin Gothic Demi Cond" panose="020B0706030402020204" pitchFamily="34" charset="0"/>
              <a:cs typeface="Comic Sans MS"/>
            </a:endParaRPr>
          </a:p>
          <a:p>
            <a:pPr marL="698500" marR="158750" indent="-685800">
              <a:spcBef>
                <a:spcPts val="373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sz="44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Attack is organized but fails </a:t>
            </a:r>
            <a:r>
              <a:rPr sz="440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to  </a:t>
            </a:r>
            <a:r>
              <a:rPr sz="4400" spc="-1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make </a:t>
            </a:r>
            <a:r>
              <a:rPr sz="44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it to</a:t>
            </a:r>
            <a:r>
              <a:rPr sz="4400" spc="-7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Matamor</a:t>
            </a:r>
            <a:r>
              <a:rPr lang="en-US" sz="44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o</a:t>
            </a:r>
            <a:r>
              <a:rPr sz="44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s</a:t>
            </a:r>
            <a:endParaRPr sz="4400" dirty="0">
              <a:latin typeface="Franklin Gothic Demi Cond" panose="020B0706030402020204" pitchFamily="34" charset="0"/>
              <a:cs typeface="Comic Sans MS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E37D8295-FE9E-4180-93D4-306C538663D4}"/>
              </a:ext>
            </a:extLst>
          </p:cNvPr>
          <p:cNvSpPr txBox="1">
            <a:spLocks/>
          </p:cNvSpPr>
          <p:nvPr/>
        </p:nvSpPr>
        <p:spPr>
          <a:xfrm>
            <a:off x="-30480" y="381000"/>
            <a:ext cx="91440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 algn="ctr">
              <a:spcBef>
                <a:spcPts val="100"/>
              </a:spcBef>
            </a:pPr>
            <a:r>
              <a:rPr lang="en-US" sz="4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anklin Gothic Heavy" panose="020B0903020102020204" pitchFamily="34" charset="0"/>
              </a:rPr>
              <a:t>The Provisional Government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81305" y="1301223"/>
            <a:ext cx="4290695" cy="43402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1115" indent="-342900">
              <a:lnSpc>
                <a:spcPct val="999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sz="36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cs typeface="Comic Sans MS"/>
              </a:rPr>
              <a:t>Houston </a:t>
            </a:r>
            <a:r>
              <a:rPr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cs typeface="Comic Sans MS"/>
              </a:rPr>
              <a:t>&amp; </a:t>
            </a:r>
            <a:r>
              <a:rPr sz="36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cs typeface="Comic Sans MS"/>
              </a:rPr>
              <a:t>William  Goyens sent </a:t>
            </a:r>
            <a:r>
              <a:rPr sz="3600" b="1" u="heavy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cs typeface="Comic Sans MS"/>
              </a:rPr>
              <a:t>to  negotiate </a:t>
            </a:r>
            <a:r>
              <a:rPr sz="3600" b="1" u="heavy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cs typeface="Comic Sans MS"/>
              </a:rPr>
              <a:t>a</a:t>
            </a:r>
            <a:r>
              <a:rPr sz="3600" b="1" u="heavy" spc="-6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sz="3600" b="1" u="heavy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cs typeface="Comic Sans MS"/>
              </a:rPr>
              <a:t>treaty  </a:t>
            </a:r>
            <a:r>
              <a:rPr sz="3600" b="1" u="heavy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cs typeface="Comic Sans MS"/>
              </a:rPr>
              <a:t>of </a:t>
            </a:r>
            <a:r>
              <a:rPr sz="3600" b="1" u="heavy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cs typeface="Comic Sans MS"/>
              </a:rPr>
              <a:t>peace with the  Cherokee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  <a:cs typeface="Comic Sans MS"/>
            </a:endParaRPr>
          </a:p>
          <a:p>
            <a:pPr marL="355600" indent="-342900">
              <a:lnSpc>
                <a:spcPct val="100000"/>
              </a:lnSpc>
              <a:spcBef>
                <a:spcPts val="3520"/>
              </a:spcBef>
              <a:buChar char="•"/>
              <a:tabLst>
                <a:tab pos="355600" algn="l"/>
              </a:tabLst>
            </a:pPr>
            <a:r>
              <a:rPr sz="36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cs typeface="Comic Sans MS"/>
              </a:rPr>
              <a:t>Cherokee agree</a:t>
            </a:r>
            <a:r>
              <a:rPr sz="3600" b="1" spc="-6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sz="36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cs typeface="Comic Sans MS"/>
              </a:rPr>
              <a:t>to</a:t>
            </a:r>
            <a:r>
              <a:rPr lang="en-US" sz="3600" b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cs typeface="Comic Sans MS"/>
              </a:rPr>
              <a:t> remain neutral.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anose="020B0706030402020204" pitchFamily="34" charset="0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89854" y="1405890"/>
            <a:ext cx="3411220" cy="4080510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158750" cmpd="tri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16829" y="5749290"/>
            <a:ext cx="348424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William Goyens</a:t>
            </a:r>
            <a:r>
              <a:rPr sz="2400" b="1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endParaRPr sz="2400" dirty="0">
              <a:latin typeface="Arial"/>
              <a:cs typeface="Arial"/>
            </a:endParaRPr>
          </a:p>
          <a:p>
            <a:pPr marL="1132840">
              <a:lnSpc>
                <a:spcPct val="100000"/>
              </a:lnSpc>
            </a:pP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b="1" i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FFFFFF"/>
                </a:solidFill>
                <a:latin typeface="Arial"/>
                <a:cs typeface="Arial"/>
              </a:rPr>
              <a:t>Indian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5800AD05-A0EF-4601-ACCE-55093EEE64AD}"/>
              </a:ext>
            </a:extLst>
          </p:cNvPr>
          <p:cNvSpPr txBox="1">
            <a:spLocks/>
          </p:cNvSpPr>
          <p:nvPr/>
        </p:nvSpPr>
        <p:spPr>
          <a:xfrm>
            <a:off x="-30480" y="381000"/>
            <a:ext cx="91440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 algn="ctr">
              <a:spcBef>
                <a:spcPts val="100"/>
              </a:spcBef>
            </a:pPr>
            <a:r>
              <a:rPr lang="en-US" sz="4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anklin Gothic Heavy" panose="020B0903020102020204" pitchFamily="34" charset="0"/>
              </a:rPr>
              <a:t>The Provisional Government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4669" y="1637029"/>
            <a:ext cx="7833359" cy="39126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84200" marR="177165" indent="-571500">
              <a:lnSpc>
                <a:spcPct val="99800"/>
              </a:lnSpc>
              <a:spcBef>
                <a:spcPts val="11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sz="44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Conflicts </a:t>
            </a:r>
            <a:r>
              <a:rPr sz="4400" spc="-4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between</a:t>
            </a:r>
            <a:r>
              <a:rPr sz="4400" spc="-3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sz="4400" spc="-4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Pro-peace  </a:t>
            </a:r>
            <a:r>
              <a:rPr sz="4400" spc="-4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delegates </a:t>
            </a:r>
            <a:r>
              <a:rPr sz="4400" spc="-1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and Pro-war </a:t>
            </a:r>
            <a:r>
              <a:rPr sz="44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Gov. </a:t>
            </a:r>
            <a:r>
              <a:rPr sz="4400" spc="-4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Smith</a:t>
            </a:r>
            <a:endParaRPr sz="4400" dirty="0">
              <a:latin typeface="Franklin Gothic Demi Cond" panose="020B0706030402020204" pitchFamily="34" charset="0"/>
              <a:cs typeface="Comic Sans MS"/>
            </a:endParaRPr>
          </a:p>
          <a:p>
            <a:pPr marL="584200" marR="5080" indent="-571500">
              <a:lnSpc>
                <a:spcPct val="99700"/>
              </a:lnSpc>
              <a:spcBef>
                <a:spcPts val="403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5600" algn="l"/>
                <a:tab pos="4852035" algn="l"/>
              </a:tabLst>
            </a:pPr>
            <a:r>
              <a:rPr sz="4400" spc="-4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December</a:t>
            </a:r>
            <a:r>
              <a:rPr sz="4400" spc="-15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sz="4400" spc="-4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1935:</a:t>
            </a:r>
            <a:r>
              <a:rPr lang="en-US" sz="4400" spc="-4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sz="4400" spc="-4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General  </a:t>
            </a:r>
            <a:r>
              <a:rPr sz="44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Council </a:t>
            </a:r>
            <a:r>
              <a:rPr sz="4400" spc="-3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scheduled </a:t>
            </a:r>
            <a:r>
              <a:rPr sz="440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a </a:t>
            </a:r>
            <a:r>
              <a:rPr sz="4400" spc="-3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new  </a:t>
            </a:r>
            <a:r>
              <a:rPr sz="44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convention </a:t>
            </a:r>
            <a:r>
              <a:rPr sz="44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for </a:t>
            </a:r>
            <a:r>
              <a:rPr sz="4400" spc="-2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March 1,</a:t>
            </a:r>
            <a:r>
              <a:rPr sz="4400" spc="-60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sz="4400" spc="-3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1836</a:t>
            </a:r>
            <a:endParaRPr sz="4400" dirty="0">
              <a:latin typeface="Franklin Gothic Demi Cond" panose="020B0706030402020204" pitchFamily="34" charset="0"/>
              <a:cs typeface="Comic Sans MS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EB7A3D65-E3C1-45AB-ABA3-3A856C898EFA}"/>
              </a:ext>
            </a:extLst>
          </p:cNvPr>
          <p:cNvSpPr txBox="1">
            <a:spLocks/>
          </p:cNvSpPr>
          <p:nvPr/>
        </p:nvSpPr>
        <p:spPr>
          <a:xfrm>
            <a:off x="-30480" y="381000"/>
            <a:ext cx="91440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 algn="ctr">
              <a:spcBef>
                <a:spcPts val="100"/>
              </a:spcBef>
            </a:pPr>
            <a:r>
              <a:rPr lang="en-US" sz="4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anklin Gothic Heavy" panose="020B0903020102020204" pitchFamily="34" charset="0"/>
              </a:rPr>
              <a:t>The Provisional Government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67968" y="1436340"/>
            <a:ext cx="4494531" cy="5468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4200" marR="5080" indent="-571500">
              <a:lnSpc>
                <a:spcPct val="99800"/>
              </a:lnSpc>
              <a:spcBef>
                <a:spcPts val="10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  <a:tab pos="2056764" algn="l"/>
              </a:tabLst>
            </a:pPr>
            <a:r>
              <a:rPr sz="40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William </a:t>
            </a:r>
            <a:r>
              <a:rPr sz="4000" spc="-25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H. </a:t>
            </a:r>
            <a:r>
              <a:rPr sz="4000" spc="-35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Wharton </a:t>
            </a:r>
            <a:r>
              <a:rPr sz="4000" spc="-20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calls </a:t>
            </a:r>
            <a:r>
              <a:rPr sz="4000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a </a:t>
            </a:r>
            <a:r>
              <a:rPr sz="4000" spc="-35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meeting</a:t>
            </a:r>
            <a:r>
              <a:rPr lang="en-US" sz="4000" spc="-35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 </a:t>
            </a:r>
            <a:r>
              <a:rPr sz="4000" spc="-15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to </a:t>
            </a:r>
            <a:r>
              <a:rPr sz="40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discuss future</a:t>
            </a:r>
            <a:r>
              <a:rPr sz="4000" spc="-150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of </a:t>
            </a:r>
            <a:r>
              <a:rPr sz="4000" spc="-35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Texas</a:t>
            </a:r>
            <a:r>
              <a:rPr lang="en-US" sz="4000" spc="-35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.</a:t>
            </a:r>
          </a:p>
          <a:p>
            <a:pPr marL="584200" marR="5080" indent="-571500">
              <a:lnSpc>
                <a:spcPct val="99800"/>
              </a:lnSpc>
              <a:spcBef>
                <a:spcPts val="10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  <a:tab pos="2056764" algn="l"/>
              </a:tabLst>
            </a:pPr>
            <a:endParaRPr lang="en-US" sz="4000" spc="-35" dirty="0">
              <a:solidFill>
                <a:srgbClr val="FFFFFF"/>
              </a:solidFill>
              <a:latin typeface="Franklin Gothic Demi Cond" panose="020B0706030402020204" pitchFamily="34" charset="0"/>
              <a:cs typeface="FrankRuehl" panose="020E0503060101010101" pitchFamily="34" charset="-79"/>
            </a:endParaRPr>
          </a:p>
          <a:p>
            <a:pPr marL="584200" marR="5080" indent="-571500">
              <a:lnSpc>
                <a:spcPct val="99800"/>
              </a:lnSpc>
              <a:spcBef>
                <a:spcPts val="10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4965" algn="l"/>
                <a:tab pos="355600" algn="l"/>
                <a:tab pos="2056764" algn="l"/>
              </a:tabLst>
            </a:pPr>
            <a:r>
              <a:rPr lang="en-US" sz="40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This Convention</a:t>
            </a:r>
            <a:r>
              <a:rPr lang="en-US" sz="4000" spc="-130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 becomes </a:t>
            </a:r>
            <a:r>
              <a:rPr lang="en-US" sz="40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known </a:t>
            </a:r>
            <a:r>
              <a:rPr lang="en-US" sz="4000" spc="-20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as </a:t>
            </a:r>
            <a:r>
              <a:rPr lang="en-US" sz="4000" spc="-25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the </a:t>
            </a:r>
            <a:r>
              <a:rPr lang="en-US" sz="40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Consultation.</a:t>
            </a:r>
            <a:endParaRPr lang="en-US" sz="4000" dirty="0">
              <a:latin typeface="Franklin Gothic Demi Cond" panose="020B0706030402020204" pitchFamily="34" charset="0"/>
              <a:cs typeface="FrankRuehl" panose="020E0503060101010101" pitchFamily="34" charset="-79"/>
            </a:endParaRPr>
          </a:p>
          <a:p>
            <a:pPr marL="355600" marR="5080" indent="-342900">
              <a:lnSpc>
                <a:spcPct val="998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  <a:tab pos="2056764" algn="l"/>
              </a:tabLst>
            </a:pPr>
            <a:endParaRPr sz="32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29200" y="1583710"/>
            <a:ext cx="3733800" cy="4114800"/>
          </a:xfrm>
          <a:prstGeom prst="rect">
            <a:avLst/>
          </a:prstGeom>
          <a:blipFill>
            <a:blip r:embed="rId2" cstate="print">
              <a:duotone>
                <a:prstClr val="black"/>
                <a:srgbClr val="C00000">
                  <a:tint val="45000"/>
                  <a:satMod val="400000"/>
                </a:srgbClr>
              </a:duotone>
            </a:blip>
            <a:stretch>
              <a:fillRect/>
            </a:stretch>
          </a:blipFill>
          <a:ln w="209550" cmpd="thinThick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15279" y="6054090"/>
            <a:ext cx="28111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i="1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Arial"/>
              </a:rPr>
              <a:t>William</a:t>
            </a:r>
            <a:r>
              <a:rPr sz="2800" b="1" i="1" spc="-9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Arial"/>
              </a:rPr>
              <a:t> </a:t>
            </a:r>
            <a:r>
              <a:rPr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anose="0205070206050A020403" pitchFamily="18" charset="0"/>
                <a:cs typeface="Arial"/>
              </a:rPr>
              <a:t>Wharton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 Bold" panose="0205070206050A020403" pitchFamily="18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048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cs typeface="FrankRuehl" panose="020E0503060101010101" pitchFamily="34" charset="-79"/>
              </a:rPr>
              <a:t>Debating Independence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114800" y="1408429"/>
            <a:ext cx="4724400" cy="51687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4200" marR="813435" indent="-571500">
              <a:lnSpc>
                <a:spcPct val="99800"/>
              </a:lnSpc>
              <a:spcBef>
                <a:spcPts val="10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sz="40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November</a:t>
            </a:r>
            <a:r>
              <a:rPr sz="4000" spc="-90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4,1835:  </a:t>
            </a:r>
            <a:r>
              <a:rPr lang="en-US" sz="40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The </a:t>
            </a:r>
            <a:r>
              <a:rPr sz="40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Consultation  begins</a:t>
            </a:r>
            <a:r>
              <a:rPr lang="en-US" sz="40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.</a:t>
            </a:r>
            <a:endParaRPr sz="4000" dirty="0">
              <a:latin typeface="Franklin Gothic Demi Cond" panose="020B0706030402020204" pitchFamily="34" charset="0"/>
              <a:cs typeface="FrankRuehl" panose="020E0503060101010101" pitchFamily="34" charset="-79"/>
            </a:endParaRPr>
          </a:p>
          <a:p>
            <a:pPr marL="584200" marR="5080" indent="-571500">
              <a:lnSpc>
                <a:spcPct val="99900"/>
              </a:lnSpc>
              <a:spcBef>
                <a:spcPts val="178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sz="4000" b="1" u="heavy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Branch </a:t>
            </a:r>
            <a:r>
              <a:rPr sz="4000" b="1" u="heavy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T.  </a:t>
            </a:r>
            <a:r>
              <a:rPr sz="4000" b="1" u="heavy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A</a:t>
            </a:r>
            <a:r>
              <a:rPr sz="4000" b="1" u="heavy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r</a:t>
            </a:r>
            <a:r>
              <a:rPr sz="4000" b="1" u="heavy" spc="-10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c</a:t>
            </a:r>
            <a:r>
              <a:rPr sz="4000" b="1" u="heavy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h</a:t>
            </a:r>
            <a:r>
              <a:rPr sz="4000" b="1" u="heavy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e</a:t>
            </a:r>
            <a:r>
              <a:rPr sz="4000" b="1" u="heavy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r</a:t>
            </a:r>
            <a:r>
              <a:rPr lang="en-US" sz="4000" b="1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-</a:t>
            </a:r>
            <a:r>
              <a:rPr sz="40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e</a:t>
            </a:r>
            <a:r>
              <a:rPr sz="4000" spc="-10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l</a:t>
            </a:r>
            <a:r>
              <a:rPr sz="40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e</a:t>
            </a:r>
            <a:r>
              <a:rPr sz="4000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c</a:t>
            </a:r>
            <a:r>
              <a:rPr sz="4000" spc="-10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t</a:t>
            </a:r>
            <a:r>
              <a:rPr sz="40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e</a:t>
            </a:r>
            <a:r>
              <a:rPr sz="4000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d  </a:t>
            </a:r>
            <a:r>
              <a:rPr lang="en-US" sz="40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P</a:t>
            </a:r>
            <a:r>
              <a:rPr sz="40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resident </a:t>
            </a:r>
            <a:r>
              <a:rPr sz="4000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of </a:t>
            </a:r>
            <a:r>
              <a:rPr sz="40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the Consultation</a:t>
            </a:r>
            <a:r>
              <a:rPr sz="4000" spc="-60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of</a:t>
            </a:r>
            <a:r>
              <a:rPr lang="en-US" sz="40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FrankRuehl" panose="020E0503060101010101" pitchFamily="34" charset="-79"/>
              </a:rPr>
              <a:t> 1835.</a:t>
            </a:r>
            <a:endParaRPr sz="4000" dirty="0">
              <a:latin typeface="Franklin Gothic Demi Cond" panose="020B0706030402020204" pitchFamily="34" charset="0"/>
              <a:cs typeface="FrankRuehl" panose="020E0503060101010101" pitchFamily="34" charset="-79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1408428"/>
            <a:ext cx="3401060" cy="4010701"/>
          </a:xfrm>
          <a:prstGeom prst="rect">
            <a:avLst/>
          </a:prstGeom>
          <a:blipFill>
            <a:blip r:embed="rId2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209550" cmpd="thinThick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0191" y="5715000"/>
            <a:ext cx="33299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i="1" dirty="0">
                <a:solidFill>
                  <a:srgbClr val="FFFFFF"/>
                </a:solidFill>
                <a:latin typeface="Adobe Caslon Pro Bold" panose="0205070206050A020403" pitchFamily="18" charset="0"/>
                <a:cs typeface="Arial"/>
              </a:rPr>
              <a:t>Branch T.</a:t>
            </a:r>
            <a:r>
              <a:rPr sz="3200" b="1" i="1" spc="-80" dirty="0">
                <a:solidFill>
                  <a:srgbClr val="FFFFFF"/>
                </a:solidFill>
                <a:latin typeface="Adobe Caslon Pro Bold" panose="0205070206050A020403" pitchFamily="18" charset="0"/>
                <a:cs typeface="Arial"/>
              </a:rPr>
              <a:t> </a:t>
            </a:r>
            <a:r>
              <a:rPr sz="3200" b="1" i="1" dirty="0">
                <a:solidFill>
                  <a:srgbClr val="FFFFFF"/>
                </a:solidFill>
                <a:latin typeface="Adobe Caslon Pro Bold" panose="0205070206050A020403" pitchFamily="18" charset="0"/>
                <a:cs typeface="Arial"/>
              </a:rPr>
              <a:t>Archer</a:t>
            </a:r>
            <a:endParaRPr sz="3200" dirty="0">
              <a:latin typeface="Adobe Caslon Pro Bold" panose="0205070206050A020403" pitchFamily="18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048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cs typeface="FrankRuehl" panose="020E0503060101010101" pitchFamily="34" charset="-79"/>
              </a:rPr>
              <a:t>Debating Independence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953000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  <a:cs typeface="FrankRuehl" panose="020E0503060101010101" pitchFamily="34" charset="-79"/>
              </a:rPr>
              <a:t>Pro-War delegates want to declare independence from Mexico.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52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  <a:cs typeface="FrankRuehl" panose="020E0503060101010101" pitchFamily="34" charset="-79"/>
              </a:rPr>
              <a:t>Debating Independence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734" r="8146"/>
          <a:stretch/>
        </p:blipFill>
        <p:spPr>
          <a:xfrm>
            <a:off x="1066800" y="1619250"/>
            <a:ext cx="7010400" cy="294263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81060"/>
            <a:ext cx="91440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60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anklin Gothic Heavy" panose="020B0903020102020204" pitchFamily="34" charset="0"/>
              </a:rPr>
              <a:t>Debating Independence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81400" y="1017214"/>
            <a:ext cx="5410200" cy="5091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en-US" sz="36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     </a:t>
            </a:r>
            <a:r>
              <a:rPr sz="36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Pro-peace</a:t>
            </a:r>
            <a:r>
              <a:rPr sz="3600" spc="-15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delegates:</a:t>
            </a:r>
            <a:endParaRPr sz="3600" dirty="0">
              <a:latin typeface="Franklin Gothic Demi Cond" panose="020B0706030402020204" pitchFamily="34" charset="0"/>
              <a:cs typeface="Comic Sans MS"/>
            </a:endParaRPr>
          </a:p>
          <a:p>
            <a:pPr marL="927100" marR="602615" lvl="1" indent="-457200">
              <a:spcBef>
                <a:spcPts val="3000"/>
              </a:spcBef>
              <a:buClr>
                <a:srgbClr val="FF0000"/>
              </a:buClr>
              <a:buFont typeface="Wingdings" panose="05000000000000000000" pitchFamily="2" charset="2"/>
              <a:buChar char="v"/>
              <a:tabLst>
                <a:tab pos="755650" algn="l"/>
              </a:tabLst>
            </a:pPr>
            <a:r>
              <a:rPr sz="32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Declaring  independence</a:t>
            </a:r>
            <a:r>
              <a:rPr sz="3200" spc="-6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will  alienate</a:t>
            </a:r>
            <a:r>
              <a:rPr sz="3200" spc="-8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Tejanos</a:t>
            </a:r>
            <a:endParaRPr sz="3200" dirty="0">
              <a:latin typeface="Franklin Gothic Demi Cond" panose="020B0706030402020204" pitchFamily="34" charset="0"/>
              <a:cs typeface="Comic Sans MS"/>
            </a:endParaRPr>
          </a:p>
          <a:p>
            <a:pPr marL="927100" marR="1153160" lvl="1" indent="-457200">
              <a:spcBef>
                <a:spcPts val="2725"/>
              </a:spcBef>
              <a:buClr>
                <a:srgbClr val="FF0000"/>
              </a:buClr>
              <a:buFont typeface="Wingdings" panose="05000000000000000000" pitchFamily="2" charset="2"/>
              <a:buChar char="v"/>
              <a:tabLst>
                <a:tab pos="755650" algn="l"/>
              </a:tabLst>
            </a:pPr>
            <a:r>
              <a:rPr lang="en-US" sz="3200" spc="-1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It was their desire to be l</a:t>
            </a:r>
            <a:r>
              <a:rPr sz="3200" spc="-1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oyal</a:t>
            </a:r>
            <a:r>
              <a:rPr sz="3200" spc="-5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Mexican  citizens</a:t>
            </a:r>
            <a:endParaRPr sz="3200" dirty="0">
              <a:latin typeface="Franklin Gothic Demi Cond" panose="020B0706030402020204" pitchFamily="34" charset="0"/>
              <a:cs typeface="Comic Sans MS"/>
            </a:endParaRPr>
          </a:p>
          <a:p>
            <a:pPr marL="927100" marR="86360" lvl="1" indent="-457200">
              <a:spcBef>
                <a:spcPts val="2730"/>
              </a:spcBef>
              <a:buClr>
                <a:srgbClr val="FF0000"/>
              </a:buClr>
              <a:buFont typeface="Wingdings" panose="05000000000000000000" pitchFamily="2" charset="2"/>
              <a:buChar char="v"/>
              <a:tabLst>
                <a:tab pos="755650" algn="l"/>
                <a:tab pos="1781175" algn="l"/>
              </a:tabLst>
            </a:pPr>
            <a:r>
              <a:rPr sz="3200" spc="-1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Goal:	</a:t>
            </a:r>
            <a:r>
              <a:rPr sz="32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restoration</a:t>
            </a:r>
            <a:r>
              <a:rPr sz="3200" spc="-6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sz="320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of  the </a:t>
            </a:r>
            <a:r>
              <a:rPr sz="32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Constitution </a:t>
            </a:r>
            <a:r>
              <a:rPr sz="320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of  </a:t>
            </a:r>
            <a:r>
              <a:rPr sz="32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1824</a:t>
            </a:r>
            <a:endParaRPr sz="3200" dirty="0">
              <a:latin typeface="Franklin Gothic Demi Cond" panose="020B0706030402020204" pitchFamily="34" charset="0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1375299"/>
            <a:ext cx="3276600" cy="4596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58750" cmpd="tri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63290"/>
            <a:ext cx="91440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5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anklin Gothic Heavy" panose="020B0903020102020204" pitchFamily="34" charset="0"/>
              </a:rPr>
              <a:t>Debating Independence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6872" y="1238657"/>
            <a:ext cx="8614728" cy="4996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4800" spc="-1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Declaration </a:t>
            </a:r>
            <a:r>
              <a:rPr sz="48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of </a:t>
            </a:r>
            <a:r>
              <a:rPr sz="4800" spc="-1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November </a:t>
            </a:r>
            <a:r>
              <a:rPr sz="4800" spc="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7,</a:t>
            </a:r>
            <a:r>
              <a:rPr sz="4800" spc="-4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sz="48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1835:</a:t>
            </a:r>
            <a:endParaRPr sz="4800" dirty="0">
              <a:latin typeface="Franklin Gothic Demi Cond" panose="020B0706030402020204" pitchFamily="34" charset="0"/>
              <a:cs typeface="Comic Sans MS"/>
            </a:endParaRPr>
          </a:p>
          <a:p>
            <a:pPr marL="1041400" lvl="1" indent="-571500">
              <a:lnSpc>
                <a:spcPct val="100000"/>
              </a:lnSpc>
              <a:spcBef>
                <a:spcPts val="3509"/>
              </a:spcBef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755650" algn="l"/>
              </a:tabLst>
            </a:pPr>
            <a:r>
              <a:rPr sz="44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Pledged </a:t>
            </a:r>
            <a:r>
              <a:rPr sz="4400" u="heavy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loyalty to</a:t>
            </a:r>
            <a:r>
              <a:rPr sz="4400" u="heavy" spc="-6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sz="4400" u="heavy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Mexico</a:t>
            </a:r>
            <a:endParaRPr sz="4400" dirty="0">
              <a:latin typeface="Franklin Gothic Demi Cond" panose="020B0706030402020204" pitchFamily="34" charset="0"/>
              <a:cs typeface="Comic Sans MS"/>
            </a:endParaRPr>
          </a:p>
          <a:p>
            <a:pPr marL="1041400" marR="1130300" lvl="1" indent="-571500">
              <a:lnSpc>
                <a:spcPct val="99800"/>
              </a:lnSpc>
              <a:spcBef>
                <a:spcPts val="3225"/>
              </a:spcBef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755650" algn="l"/>
              </a:tabLst>
            </a:pPr>
            <a:r>
              <a:rPr sz="44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Warned Mexico that </a:t>
            </a:r>
            <a:r>
              <a:rPr sz="440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if </a:t>
            </a:r>
            <a:r>
              <a:rPr sz="44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the Constitution of 1824 were not</a:t>
            </a:r>
            <a:r>
              <a:rPr lang="en-US" sz="44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restored, </a:t>
            </a:r>
            <a:r>
              <a:rPr sz="4400" u="heavy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Texas would become  independent</a:t>
            </a:r>
            <a:endParaRPr sz="4400" dirty="0">
              <a:latin typeface="Franklin Gothic Demi Cond" panose="020B0706030402020204" pitchFamily="34" charset="0"/>
              <a:cs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1828800"/>
            <a:ext cx="8686800" cy="34034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marR="1462405" indent="-571500">
              <a:lnSpc>
                <a:spcPts val="5260"/>
              </a:lnSpc>
              <a:spcBef>
                <a:spcPts val="3879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sz="4400" spc="-3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Provisional</a:t>
            </a:r>
            <a:r>
              <a:rPr sz="4400" spc="-14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sz="4400" spc="-2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government  </a:t>
            </a:r>
            <a:r>
              <a:rPr sz="4400" spc="-4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created</a:t>
            </a:r>
            <a:endParaRPr sz="4400" dirty="0">
              <a:latin typeface="Franklin Gothic Demi Cond" panose="020B0706030402020204" pitchFamily="34" charset="0"/>
              <a:cs typeface="Comic Sans MS"/>
            </a:endParaRPr>
          </a:p>
          <a:p>
            <a:pPr marL="857250" indent="-857250">
              <a:lnSpc>
                <a:spcPct val="100000"/>
              </a:lnSpc>
              <a:spcBef>
                <a:spcPts val="35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sz="3600" dirty="0">
              <a:latin typeface="Franklin Gothic Demi Cond" panose="020B0706030402020204" pitchFamily="34" charset="0"/>
              <a:cs typeface="Times New Roman"/>
            </a:endParaRPr>
          </a:p>
          <a:p>
            <a:pPr marL="584200" marR="93980" indent="-571500">
              <a:lnSpc>
                <a:spcPct val="99700"/>
              </a:lnSpc>
              <a:spcBef>
                <a:spcPts val="5"/>
              </a:spcBef>
              <a:buClr>
                <a:srgbClr val="FF0000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sz="4400" spc="-2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“General </a:t>
            </a:r>
            <a:r>
              <a:rPr sz="4400" spc="-3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Council” </a:t>
            </a:r>
            <a:r>
              <a:rPr sz="4400" spc="-2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created</a:t>
            </a:r>
            <a:r>
              <a:rPr sz="4400" spc="-27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sz="4400" spc="-12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to  </a:t>
            </a:r>
            <a:r>
              <a:rPr sz="44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help </a:t>
            </a:r>
            <a:r>
              <a:rPr sz="4400" spc="-1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run </a:t>
            </a:r>
            <a:r>
              <a:rPr sz="4400" spc="-3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the </a:t>
            </a:r>
            <a:r>
              <a:rPr sz="4400" spc="-3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provisional  </a:t>
            </a:r>
            <a:r>
              <a:rPr sz="4400" spc="-4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government</a:t>
            </a:r>
            <a:endParaRPr sz="4400" dirty="0">
              <a:latin typeface="Franklin Gothic Demi Cond" panose="020B0706030402020204" pitchFamily="34" charset="0"/>
              <a:cs typeface="Comic Sans MS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A34FEB63-FE13-4A79-8124-56215825A7AF}"/>
              </a:ext>
            </a:extLst>
          </p:cNvPr>
          <p:cNvSpPr txBox="1">
            <a:spLocks/>
          </p:cNvSpPr>
          <p:nvPr/>
        </p:nvSpPr>
        <p:spPr>
          <a:xfrm>
            <a:off x="0" y="163290"/>
            <a:ext cx="91440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 algn="ctr">
              <a:spcBef>
                <a:spcPts val="100"/>
              </a:spcBef>
            </a:pPr>
            <a:r>
              <a:rPr lang="en-US" sz="5400" b="1" cap="none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anklin Gothic Heavy" panose="020B0903020102020204" pitchFamily="34" charset="0"/>
              </a:rPr>
              <a:t>Debating Independence</a:t>
            </a:r>
            <a:endParaRPr lang="en-US" sz="5400" b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Franklin Gothic Heavy" panose="020B09030201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2121" y="1389380"/>
            <a:ext cx="1918970" cy="2514600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158750" cmpd="tri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5200" y="1375410"/>
            <a:ext cx="2303777" cy="2514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158750" cmpd="tri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91300" y="1299210"/>
            <a:ext cx="2100579" cy="2590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158750" cmpd="tri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0" y="4225290"/>
            <a:ext cx="9144000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96285" algn="l"/>
                <a:tab pos="6156325" algn="l"/>
              </a:tabLst>
            </a:pPr>
            <a:r>
              <a:rPr lang="en-US" sz="2000" b="1" i="1" spc="-5" dirty="0">
                <a:solidFill>
                  <a:srgbClr val="FFFFFF"/>
                </a:solidFill>
                <a:latin typeface="Arial"/>
                <a:cs typeface="Arial"/>
              </a:rPr>
              <a:t>    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Stephen</a:t>
            </a:r>
            <a:r>
              <a:rPr sz="2000" b="1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F.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Austin	</a:t>
            </a:r>
            <a:r>
              <a:rPr lang="en-US" sz="2000" b="1" i="1" spc="-5" dirty="0">
                <a:solidFill>
                  <a:srgbClr val="FFFFFF"/>
                </a:solidFill>
                <a:latin typeface="Arial"/>
                <a:cs typeface="Arial"/>
              </a:rPr>
              <a:t>     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William</a:t>
            </a:r>
            <a:r>
              <a:rPr sz="2000" b="1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Wharton	</a:t>
            </a:r>
            <a:r>
              <a:rPr lang="en-US" sz="2000" b="1" i="1" spc="-5" dirty="0">
                <a:solidFill>
                  <a:srgbClr val="FFFFFF"/>
                </a:solidFill>
                <a:latin typeface="Arial"/>
                <a:cs typeface="Arial"/>
              </a:rPr>
              <a:t>       </a:t>
            </a:r>
            <a:r>
              <a:rPr sz="2000" b="1" i="1" spc="-5" dirty="0">
                <a:solidFill>
                  <a:srgbClr val="FFFFFF"/>
                </a:solidFill>
                <a:latin typeface="Arial"/>
                <a:cs typeface="Arial"/>
              </a:rPr>
              <a:t>Branch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T.</a:t>
            </a:r>
            <a:r>
              <a:rPr sz="2000" b="1" i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Arial"/>
                <a:cs typeface="Arial"/>
              </a:rPr>
              <a:t>Archer</a:t>
            </a:r>
            <a:endParaRPr lang="en-US" sz="1600" dirty="0">
              <a:latin typeface="Franklin Gothic Demi Cond" panose="020B0706030402020204" pitchFamily="34" charset="0"/>
              <a:cs typeface="Times New Roman"/>
            </a:endParaRPr>
          </a:p>
          <a:p>
            <a:pPr marL="393700" marR="411480" algn="ctr">
              <a:lnSpc>
                <a:spcPts val="4790"/>
              </a:lnSpc>
              <a:tabLst>
                <a:tab pos="736600" algn="l"/>
              </a:tabLst>
            </a:pPr>
            <a:r>
              <a:rPr lang="en-US" sz="40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The Consultation also c</a:t>
            </a:r>
            <a:r>
              <a:rPr sz="40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hose </a:t>
            </a:r>
            <a:r>
              <a:rPr sz="4000" spc="-1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three </a:t>
            </a:r>
            <a:r>
              <a:rPr sz="40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commissioners</a:t>
            </a:r>
            <a:r>
              <a:rPr sz="4000" spc="-7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sz="400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to  </a:t>
            </a:r>
            <a:r>
              <a:rPr sz="4000" spc="-1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travel </a:t>
            </a:r>
            <a:r>
              <a:rPr sz="4000" spc="-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to the </a:t>
            </a:r>
            <a:r>
              <a:rPr sz="4000" spc="-1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United</a:t>
            </a:r>
            <a:r>
              <a:rPr sz="4000" spc="-15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States</a:t>
            </a:r>
            <a:r>
              <a:rPr lang="en-US" sz="4000" spc="-10" dirty="0">
                <a:solidFill>
                  <a:srgbClr val="FFFFFF"/>
                </a:solidFill>
                <a:latin typeface="Franklin Gothic Demi Cond" panose="020B0706030402020204" pitchFamily="34" charset="0"/>
                <a:cs typeface="Comic Sans MS"/>
              </a:rPr>
              <a:t> to lobby for military support.</a:t>
            </a:r>
            <a:endParaRPr sz="4000" dirty="0">
              <a:latin typeface="Franklin Gothic Demi Cond" panose="020B0706030402020204" pitchFamily="34" charset="0"/>
              <a:cs typeface="Comic Sans MS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AD2C4677-F1A7-4B37-9293-B146A648D4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63290"/>
            <a:ext cx="91440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54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anklin Gothic Heavy" panose="020B0903020102020204" pitchFamily="34" charset="0"/>
              </a:rPr>
              <a:t>Debating Independence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517</TotalTime>
  <Words>510</Words>
  <Application>Microsoft Office PowerPoint</Application>
  <PresentationFormat>On-screen Show (4:3)</PresentationFormat>
  <Paragraphs>97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Adobe Caslon Pro Bold</vt:lpstr>
      <vt:lpstr>Arial</vt:lpstr>
      <vt:lpstr>Century Gothic</vt:lpstr>
      <vt:lpstr>Comic Sans MS</vt:lpstr>
      <vt:lpstr>Franklin Gothic Demi Cond</vt:lpstr>
      <vt:lpstr>Franklin Gothic Heavy</vt:lpstr>
      <vt:lpstr>FrankRuehl</vt:lpstr>
      <vt:lpstr>Times New Roman</vt:lpstr>
      <vt:lpstr>Wingdings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Debating Independence</vt:lpstr>
      <vt:lpstr>Debating Independence</vt:lpstr>
      <vt:lpstr>PowerPoint Presentation</vt:lpstr>
      <vt:lpstr>Debating Independence</vt:lpstr>
      <vt:lpstr>Debating Independence</vt:lpstr>
      <vt:lpstr>Sam Houston</vt:lpstr>
      <vt:lpstr>Sam Houston</vt:lpstr>
      <vt:lpstr>Sam Houston</vt:lpstr>
      <vt:lpstr>Sam Houston</vt:lpstr>
      <vt:lpstr>Sam Houston</vt:lpstr>
      <vt:lpstr>Sam Houston</vt:lpstr>
      <vt:lpstr>Sam Houston</vt:lpstr>
      <vt:lpstr>Debating Independence</vt:lpstr>
      <vt:lpstr>Debating Independence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</dc:title>
  <dc:creator>Nicholas Taylor</dc:creator>
  <cp:lastModifiedBy>Wayne Davidson</cp:lastModifiedBy>
  <cp:revision>17</cp:revision>
  <dcterms:created xsi:type="dcterms:W3CDTF">2018-01-05T15:48:30Z</dcterms:created>
  <dcterms:modified xsi:type="dcterms:W3CDTF">2018-11-26T22:00:20Z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2007-12-16T00:00:00Z</vt:filetime>
  </property>
  <property fmtid="{D5CDD505-2E9C-101B-9397-08002B2CF9AE}" pid="3" name="Creator">
    <vt:lpwstr>Impress</vt:lpwstr>
  </property>
  <property fmtid="{D5CDD505-2E9C-101B-9397-08002B2CF9AE}" pid="4" name="LastSaved">
    <vt:filetime>2007-12-16T00:00:00Z</vt:filetime>
  </property>
</Properties>
</file>