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3915" y="558800"/>
            <a:ext cx="745616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69" y="1637029"/>
            <a:ext cx="3735070" cy="4309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048000"/>
          </a:xfrm>
          <a:custGeom>
            <a:avLst/>
            <a:gdLst/>
            <a:ahLst/>
            <a:cxnLst/>
            <a:rect l="l" t="t" r="r" b="b"/>
            <a:pathLst>
              <a:path w="9144000" h="3048000">
                <a:moveTo>
                  <a:pt x="0" y="3048000"/>
                </a:moveTo>
                <a:lnTo>
                  <a:pt x="9144000" y="30480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05200"/>
            <a:ext cx="91440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048000"/>
            <a:ext cx="9144000" cy="1069340"/>
          </a:xfrm>
          <a:custGeom>
            <a:avLst/>
            <a:gdLst/>
            <a:ahLst/>
            <a:cxnLst/>
            <a:rect l="l" t="t" r="r" b="b"/>
            <a:pathLst>
              <a:path w="9144000" h="1069339">
                <a:moveTo>
                  <a:pt x="0" y="0"/>
                </a:moveTo>
                <a:lnTo>
                  <a:pt x="9144000" y="0"/>
                </a:lnTo>
                <a:lnTo>
                  <a:pt x="9144000" y="1069339"/>
                </a:lnTo>
                <a:lnTo>
                  <a:pt x="0" y="106933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7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2860" y="3082289"/>
            <a:ext cx="656272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2720">
              <a:lnSpc>
                <a:spcPct val="100000"/>
              </a:lnSpc>
              <a:spcBef>
                <a:spcPts val="100"/>
              </a:spcBef>
              <a:tabLst>
                <a:tab pos="2146935" algn="l"/>
              </a:tabLst>
            </a:pP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Chapter </a:t>
            </a:r>
            <a:r>
              <a:rPr sz="3200" spc="-20" dirty="0">
                <a:solidFill>
                  <a:srgbClr val="FFFFFF"/>
                </a:solidFill>
                <a:latin typeface="Comic Sans MS"/>
                <a:cs typeface="Comic Sans MS"/>
              </a:rPr>
              <a:t>11: </a:t>
            </a:r>
            <a:r>
              <a:rPr sz="3200" spc="-2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Texas Revolution  </a:t>
            </a:r>
            <a:r>
              <a:rPr sz="3200" spc="-35" dirty="0">
                <a:solidFill>
                  <a:srgbClr val="FFFFFF"/>
                </a:solidFill>
                <a:latin typeface="Comic Sans MS"/>
                <a:cs typeface="Comic Sans MS"/>
              </a:rPr>
              <a:t>Section</a:t>
            </a:r>
            <a:r>
              <a:rPr sz="32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omic Sans MS"/>
                <a:cs typeface="Comic Sans MS"/>
              </a:rPr>
              <a:t>4:	</a:t>
            </a:r>
            <a:r>
              <a:rPr sz="3200" spc="-2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Convention </a:t>
            </a:r>
            <a:r>
              <a:rPr sz="3200" spc="-15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3200" spc="-1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1836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319" y="497840"/>
            <a:ext cx="75787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The </a:t>
            </a:r>
            <a:r>
              <a:rPr sz="4400" spc="-5" dirty="0"/>
              <a:t>Constitution </a:t>
            </a:r>
            <a:r>
              <a:rPr sz="4400" dirty="0"/>
              <a:t>of</a:t>
            </a:r>
            <a:r>
              <a:rPr sz="4400" spc="-5" dirty="0"/>
              <a:t> </a:t>
            </a:r>
            <a:r>
              <a:rPr sz="4400" dirty="0"/>
              <a:t>1836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725670" y="1637029"/>
            <a:ext cx="3825240" cy="4410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99900"/>
              </a:lnSpc>
              <a:spcBef>
                <a:spcPts val="105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4800" b="1" u="heavy" spc="-5" dirty="0">
                <a:solidFill>
                  <a:srgbClr val="FFFFFF"/>
                </a:solidFill>
                <a:latin typeface="Comic Sans MS"/>
                <a:cs typeface="Comic Sans MS"/>
              </a:rPr>
              <a:t>Executive  </a:t>
            </a:r>
            <a:r>
              <a:rPr sz="4800" b="1" u="heavy" spc="-10" dirty="0">
                <a:solidFill>
                  <a:srgbClr val="FFFFFF"/>
                </a:solidFill>
                <a:latin typeface="Comic Sans MS"/>
                <a:cs typeface="Comic Sans MS"/>
              </a:rPr>
              <a:t>Branch</a:t>
            </a:r>
            <a:r>
              <a:rPr sz="4800" spc="-10" dirty="0">
                <a:solidFill>
                  <a:srgbClr val="FFFFFF"/>
                </a:solidFill>
                <a:latin typeface="Comic Sans MS"/>
                <a:cs typeface="Comic Sans MS"/>
              </a:rPr>
              <a:t>—  </a:t>
            </a:r>
            <a:r>
              <a:rPr sz="4800" spc="-5" dirty="0">
                <a:solidFill>
                  <a:srgbClr val="FFFFFF"/>
                </a:solidFill>
                <a:latin typeface="Comic Sans MS"/>
                <a:cs typeface="Comic Sans MS"/>
              </a:rPr>
              <a:t>branch </a:t>
            </a:r>
            <a:r>
              <a:rPr sz="4800" spc="-10" dirty="0">
                <a:solidFill>
                  <a:srgbClr val="FFFFFF"/>
                </a:solidFill>
                <a:latin typeface="Comic Sans MS"/>
                <a:cs typeface="Comic Sans MS"/>
              </a:rPr>
              <a:t>of  </a:t>
            </a:r>
            <a:r>
              <a:rPr sz="4800" spc="-5" dirty="0">
                <a:solidFill>
                  <a:srgbClr val="FFFFFF"/>
                </a:solidFill>
                <a:latin typeface="Comic Sans MS"/>
                <a:cs typeface="Comic Sans MS"/>
              </a:rPr>
              <a:t>government  that </a:t>
            </a:r>
            <a:r>
              <a:rPr sz="4800" spc="-10" dirty="0">
                <a:solidFill>
                  <a:srgbClr val="FFFFFF"/>
                </a:solidFill>
                <a:latin typeface="Comic Sans MS"/>
                <a:cs typeface="Comic Sans MS"/>
              </a:rPr>
              <a:t>carries  </a:t>
            </a:r>
            <a:r>
              <a:rPr sz="4800" spc="-5" dirty="0">
                <a:solidFill>
                  <a:srgbClr val="FFFFFF"/>
                </a:solidFill>
                <a:latin typeface="Comic Sans MS"/>
                <a:cs typeface="Comic Sans MS"/>
              </a:rPr>
              <a:t>out the</a:t>
            </a:r>
            <a:r>
              <a:rPr sz="48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4800" dirty="0">
                <a:solidFill>
                  <a:srgbClr val="FFFFFF"/>
                </a:solidFill>
                <a:latin typeface="Comic Sans MS"/>
                <a:cs typeface="Comic Sans MS"/>
              </a:rPr>
              <a:t>laws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0259" y="1524000"/>
            <a:ext cx="314706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5330" y="5825490"/>
            <a:ext cx="34836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10" dirty="0">
                <a:solidFill>
                  <a:srgbClr val="FFFFFF"/>
                </a:solidFill>
                <a:latin typeface="Arial"/>
                <a:cs typeface="Arial"/>
              </a:rPr>
              <a:t>Governor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Rick</a:t>
            </a:r>
            <a:r>
              <a:rPr sz="28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Arial"/>
                <a:cs typeface="Arial"/>
              </a:rPr>
              <a:t>Perry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319" y="497840"/>
            <a:ext cx="75787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The </a:t>
            </a:r>
            <a:r>
              <a:rPr sz="4400" spc="-5" dirty="0"/>
              <a:t>Constitution </a:t>
            </a:r>
            <a:r>
              <a:rPr sz="4400" dirty="0"/>
              <a:t>of</a:t>
            </a:r>
            <a:r>
              <a:rPr sz="4400" spc="-5" dirty="0"/>
              <a:t> </a:t>
            </a:r>
            <a:r>
              <a:rPr sz="4400" dirty="0"/>
              <a:t>1836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637029"/>
            <a:ext cx="3664585" cy="3679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99900"/>
              </a:lnSpc>
              <a:spcBef>
                <a:spcPts val="105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4800" b="1" u="heavy" spc="-5" dirty="0">
                <a:solidFill>
                  <a:srgbClr val="FFFFFF"/>
                </a:solidFill>
                <a:latin typeface="Comic Sans MS"/>
                <a:cs typeface="Comic Sans MS"/>
              </a:rPr>
              <a:t>Legislative  </a:t>
            </a:r>
            <a:r>
              <a:rPr sz="4800" b="1" u="heavy" spc="-10" dirty="0">
                <a:solidFill>
                  <a:srgbClr val="FFFFFF"/>
                </a:solidFill>
                <a:latin typeface="Comic Sans MS"/>
                <a:cs typeface="Comic Sans MS"/>
              </a:rPr>
              <a:t>Branch</a:t>
            </a:r>
            <a:r>
              <a:rPr sz="4800" spc="-10" dirty="0">
                <a:solidFill>
                  <a:srgbClr val="FFFFFF"/>
                </a:solidFill>
                <a:latin typeface="Comic Sans MS"/>
                <a:cs typeface="Comic Sans MS"/>
              </a:rPr>
              <a:t>—  branch of  g</a:t>
            </a:r>
            <a:r>
              <a:rPr sz="4800" spc="-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4800" spc="0" dirty="0">
                <a:solidFill>
                  <a:srgbClr val="FFFFFF"/>
                </a:solidFill>
                <a:latin typeface="Comic Sans MS"/>
                <a:cs typeface="Comic Sans MS"/>
              </a:rPr>
              <a:t>v</a:t>
            </a:r>
            <a:r>
              <a:rPr sz="4800" spc="-5" dirty="0">
                <a:solidFill>
                  <a:srgbClr val="FFFFFF"/>
                </a:solidFill>
                <a:latin typeface="Comic Sans MS"/>
                <a:cs typeface="Comic Sans MS"/>
              </a:rPr>
              <a:t>ernment  that</a:t>
            </a:r>
            <a:r>
              <a:rPr sz="4800" spc="-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4800" spc="-10" dirty="0">
                <a:solidFill>
                  <a:srgbClr val="FFFFFF"/>
                </a:solidFill>
                <a:latin typeface="Comic Sans MS"/>
                <a:cs typeface="Comic Sans MS"/>
              </a:rPr>
              <a:t>makes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569" y="5290820"/>
            <a:ext cx="23749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4800" spc="-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4800" dirty="0">
                <a:solidFill>
                  <a:srgbClr val="FFFFFF"/>
                </a:solidFill>
                <a:latin typeface="Comic Sans MS"/>
                <a:cs typeface="Comic Sans MS"/>
              </a:rPr>
              <a:t>laws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2284729"/>
            <a:ext cx="3962400" cy="2663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86629" y="5063490"/>
            <a:ext cx="3763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Texas </a:t>
            </a:r>
            <a:r>
              <a:rPr sz="3200" b="1" i="1" spc="-5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32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319" y="497840"/>
            <a:ext cx="75787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The </a:t>
            </a:r>
            <a:r>
              <a:rPr sz="4400" spc="-5" dirty="0"/>
              <a:t>Constitution </a:t>
            </a:r>
            <a:r>
              <a:rPr sz="4400" dirty="0"/>
              <a:t>of</a:t>
            </a:r>
            <a:r>
              <a:rPr sz="4400" spc="-5" dirty="0"/>
              <a:t> </a:t>
            </a:r>
            <a:r>
              <a:rPr sz="4400" dirty="0"/>
              <a:t>1836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725670" y="1483359"/>
            <a:ext cx="3869690" cy="4290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4000" b="1" u="heavy" spc="-10" dirty="0">
                <a:solidFill>
                  <a:srgbClr val="FFFFFF"/>
                </a:solidFill>
                <a:latin typeface="Comic Sans MS"/>
                <a:cs typeface="Comic Sans MS"/>
              </a:rPr>
              <a:t>Judicial  Branch</a:t>
            </a:r>
            <a:r>
              <a:rPr sz="4000" spc="-10" dirty="0">
                <a:solidFill>
                  <a:srgbClr val="FFFFFF"/>
                </a:solidFill>
                <a:latin typeface="Comic Sans MS"/>
                <a:cs typeface="Comic Sans MS"/>
              </a:rPr>
              <a:t>—  </a:t>
            </a:r>
            <a:r>
              <a:rPr sz="4000" spc="-5" dirty="0">
                <a:solidFill>
                  <a:srgbClr val="FFFFFF"/>
                </a:solidFill>
                <a:latin typeface="Comic Sans MS"/>
                <a:cs typeface="Comic Sans MS"/>
              </a:rPr>
              <a:t>branch </a:t>
            </a:r>
            <a:r>
              <a:rPr sz="4000" spc="-10" dirty="0">
                <a:solidFill>
                  <a:srgbClr val="FFFFFF"/>
                </a:solidFill>
                <a:latin typeface="Comic Sans MS"/>
                <a:cs typeface="Comic Sans MS"/>
              </a:rPr>
              <a:t>of  government  that </a:t>
            </a:r>
            <a:r>
              <a:rPr sz="4000" spc="-5" dirty="0">
                <a:solidFill>
                  <a:srgbClr val="FFFFFF"/>
                </a:solidFill>
                <a:latin typeface="Comic Sans MS"/>
                <a:cs typeface="Comic Sans MS"/>
              </a:rPr>
              <a:t>decides  legal cases</a:t>
            </a:r>
            <a:r>
              <a:rPr sz="4000" spc="-114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omic Sans MS"/>
                <a:cs typeface="Comic Sans MS"/>
              </a:rPr>
              <a:t>and  </a:t>
            </a:r>
            <a:r>
              <a:rPr sz="4000" spc="-10" dirty="0">
                <a:solidFill>
                  <a:srgbClr val="FFFFFF"/>
                </a:solidFill>
                <a:latin typeface="Comic Sans MS"/>
                <a:cs typeface="Comic Sans MS"/>
              </a:rPr>
              <a:t>interprets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8570" y="5748020"/>
            <a:ext cx="10179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FFFFFF"/>
                </a:solidFill>
                <a:latin typeface="Comic Sans MS"/>
                <a:cs typeface="Comic Sans MS"/>
              </a:rPr>
              <a:t>la</a:t>
            </a:r>
            <a:r>
              <a:rPr sz="4000" spc="-5" dirty="0">
                <a:solidFill>
                  <a:srgbClr val="FFFFFF"/>
                </a:solidFill>
                <a:latin typeface="Comic Sans MS"/>
                <a:cs typeface="Comic Sans MS"/>
              </a:rPr>
              <a:t>ws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1981200"/>
            <a:ext cx="4038600" cy="3295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5650" y="5443220"/>
            <a:ext cx="34550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5180" marR="5080" indent="-792480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FFFFFF"/>
                </a:solidFill>
                <a:latin typeface="Arial"/>
                <a:cs typeface="Arial"/>
              </a:rPr>
              <a:t>Original </a:t>
            </a:r>
            <a:r>
              <a:rPr sz="2400" b="1" i="1" spc="-40" dirty="0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r>
              <a:rPr sz="2400" b="1" i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FFFFFF"/>
                </a:solidFill>
                <a:latin typeface="Arial"/>
                <a:cs typeface="Arial"/>
              </a:rPr>
              <a:t>Supreme  </a:t>
            </a:r>
            <a:r>
              <a:rPr sz="2400" b="1" i="1" spc="-25" dirty="0">
                <a:solidFill>
                  <a:srgbClr val="FFFFFF"/>
                </a:solidFill>
                <a:latin typeface="Arial"/>
                <a:cs typeface="Arial"/>
              </a:rPr>
              <a:t>Court</a:t>
            </a:r>
            <a:r>
              <a:rPr sz="2400" b="1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25" dirty="0">
                <a:solidFill>
                  <a:srgbClr val="FFFFFF"/>
                </a:solidFill>
                <a:latin typeface="Arial"/>
                <a:cs typeface="Arial"/>
              </a:rPr>
              <a:t>Chamber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319" y="497840"/>
            <a:ext cx="75787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The </a:t>
            </a:r>
            <a:r>
              <a:rPr sz="4400" spc="-5" dirty="0"/>
              <a:t>Constitution </a:t>
            </a:r>
            <a:r>
              <a:rPr sz="4400" dirty="0"/>
              <a:t>of</a:t>
            </a:r>
            <a:r>
              <a:rPr sz="4400" spc="-5" dirty="0"/>
              <a:t> </a:t>
            </a:r>
            <a:r>
              <a:rPr sz="4400" dirty="0"/>
              <a:t>1836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336992"/>
            <a:ext cx="7319009" cy="4957445"/>
          </a:xfrm>
          <a:prstGeom prst="rect">
            <a:avLst/>
          </a:prstGeom>
        </p:spPr>
        <p:txBody>
          <a:bodyPr vert="horz" wrap="square" lIns="0" tIns="3124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460"/>
              </a:spcBef>
              <a:buChar char="•"/>
              <a:tabLst>
                <a:tab pos="355600" algn="l"/>
              </a:tabLst>
            </a:pPr>
            <a:r>
              <a:rPr sz="3600" spc="-5" dirty="0">
                <a:solidFill>
                  <a:srgbClr val="FFFFFF"/>
                </a:solidFill>
                <a:latin typeface="Comic Sans MS"/>
                <a:cs typeface="Comic Sans MS"/>
              </a:rPr>
              <a:t>Contents:</a:t>
            </a:r>
            <a:endParaRPr sz="3600">
              <a:latin typeface="Comic Sans MS"/>
              <a:cs typeface="Comic Sans MS"/>
            </a:endParaRPr>
          </a:p>
          <a:p>
            <a:pPr marL="755650" marR="5080" lvl="1" indent="-285750">
              <a:lnSpc>
                <a:spcPct val="99700"/>
              </a:lnSpc>
              <a:spcBef>
                <a:spcPts val="2110"/>
              </a:spcBef>
              <a:buFont typeface="Comic Sans MS"/>
              <a:buChar char="–"/>
              <a:tabLst>
                <a:tab pos="755650" algn="l"/>
              </a:tabLst>
            </a:pPr>
            <a:r>
              <a:rPr sz="3200" b="1" u="heavy" spc="-20" dirty="0">
                <a:solidFill>
                  <a:srgbClr val="FFFFFF"/>
                </a:solidFill>
                <a:latin typeface="Comic Sans MS"/>
                <a:cs typeface="Comic Sans MS"/>
              </a:rPr>
              <a:t>Bill of </a:t>
            </a:r>
            <a:r>
              <a:rPr sz="3200" b="1" u="heavy" spc="-35" dirty="0">
                <a:solidFill>
                  <a:srgbClr val="FFFFFF"/>
                </a:solidFill>
                <a:latin typeface="Comic Sans MS"/>
                <a:cs typeface="Comic Sans MS"/>
              </a:rPr>
              <a:t>Rights</a:t>
            </a:r>
            <a:r>
              <a:rPr sz="3200" spc="-35" dirty="0">
                <a:solidFill>
                  <a:srgbClr val="FFFFFF"/>
                </a:solidFill>
                <a:latin typeface="Comic Sans MS"/>
                <a:cs typeface="Comic Sans MS"/>
              </a:rPr>
              <a:t>—statement </a:t>
            </a:r>
            <a:r>
              <a:rPr sz="3200" spc="-15" dirty="0">
                <a:solidFill>
                  <a:srgbClr val="FFFFFF"/>
                </a:solidFill>
                <a:latin typeface="Comic Sans MS"/>
                <a:cs typeface="Comic Sans MS"/>
              </a:rPr>
              <a:t>of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basic  rights </a:t>
            </a:r>
            <a:r>
              <a:rPr sz="3200" spc="-25" dirty="0">
                <a:solidFill>
                  <a:srgbClr val="FFFFFF"/>
                </a:solidFill>
                <a:latin typeface="Comic Sans MS"/>
                <a:cs typeface="Comic Sans MS"/>
              </a:rPr>
              <a:t>that the </a:t>
            </a:r>
            <a:r>
              <a:rPr sz="3200" spc="-35" dirty="0">
                <a:solidFill>
                  <a:srgbClr val="FFFFFF"/>
                </a:solidFill>
                <a:latin typeface="Comic Sans MS"/>
                <a:cs typeface="Comic Sans MS"/>
              </a:rPr>
              <a:t>government </a:t>
            </a:r>
            <a:r>
              <a:rPr sz="3200" spc="-25" dirty="0">
                <a:solidFill>
                  <a:srgbClr val="FFFFFF"/>
                </a:solidFill>
                <a:latin typeface="Comic Sans MS"/>
                <a:cs typeface="Comic Sans MS"/>
              </a:rPr>
              <a:t>can</a:t>
            </a:r>
            <a:r>
              <a:rPr sz="3200" spc="-204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omic Sans MS"/>
                <a:cs typeface="Comic Sans MS"/>
              </a:rPr>
              <a:t>not 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take</a:t>
            </a:r>
            <a:r>
              <a:rPr sz="3200" spc="-1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away:</a:t>
            </a:r>
            <a:endParaRPr sz="3200">
              <a:latin typeface="Comic Sans MS"/>
              <a:cs typeface="Comic Sans MS"/>
            </a:endParaRPr>
          </a:p>
          <a:p>
            <a:pPr marL="1155700" lvl="2" indent="-228600">
              <a:lnSpc>
                <a:spcPct val="100000"/>
              </a:lnSpc>
              <a:spcBef>
                <a:spcPts val="3020"/>
              </a:spcBef>
              <a:buChar char="•"/>
              <a:tabLst>
                <a:tab pos="1155700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Freedom 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8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Speech</a:t>
            </a:r>
            <a:endParaRPr sz="2800">
              <a:latin typeface="Comic Sans MS"/>
              <a:cs typeface="Comic Sans MS"/>
            </a:endParaRPr>
          </a:p>
          <a:p>
            <a:pPr marL="1155700" lvl="2" indent="-228600">
              <a:lnSpc>
                <a:spcPct val="100000"/>
              </a:lnSpc>
              <a:spcBef>
                <a:spcPts val="690"/>
              </a:spcBef>
              <a:buChar char="•"/>
              <a:tabLst>
                <a:tab pos="1155700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Freedom 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800" spc="-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Religion</a:t>
            </a:r>
            <a:endParaRPr sz="2800">
              <a:latin typeface="Comic Sans MS"/>
              <a:cs typeface="Comic Sans MS"/>
            </a:endParaRPr>
          </a:p>
          <a:p>
            <a:pPr marL="1155700" lvl="2" indent="-228600">
              <a:lnSpc>
                <a:spcPct val="100000"/>
              </a:lnSpc>
              <a:spcBef>
                <a:spcPts val="700"/>
              </a:spcBef>
              <a:buChar char="•"/>
              <a:tabLst>
                <a:tab pos="1155700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Freedom </a:t>
            </a:r>
            <a:r>
              <a:rPr sz="2800" dirty="0">
                <a:solidFill>
                  <a:srgbClr val="FFFFFF"/>
                </a:solidFill>
                <a:latin typeface="Comic Sans MS"/>
                <a:cs typeface="Comic Sans MS"/>
              </a:rPr>
              <a:t>of the</a:t>
            </a:r>
            <a:r>
              <a:rPr sz="28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Press</a:t>
            </a:r>
            <a:endParaRPr sz="2800">
              <a:latin typeface="Comic Sans MS"/>
              <a:cs typeface="Comic Sans MS"/>
            </a:endParaRPr>
          </a:p>
          <a:p>
            <a:pPr marL="1155700" lvl="2" indent="-228600">
              <a:lnSpc>
                <a:spcPct val="100000"/>
              </a:lnSpc>
              <a:spcBef>
                <a:spcPts val="700"/>
              </a:spcBef>
              <a:buChar char="•"/>
              <a:tabLst>
                <a:tab pos="1155700" algn="l"/>
              </a:tabLst>
            </a:pP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Trial by</a:t>
            </a:r>
            <a:r>
              <a:rPr sz="2800" spc="-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mic Sans MS"/>
                <a:cs typeface="Comic Sans MS"/>
              </a:rPr>
              <a:t>Jury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319" y="497840"/>
            <a:ext cx="75787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The </a:t>
            </a:r>
            <a:r>
              <a:rPr sz="4400" spc="-5" dirty="0"/>
              <a:t>Constitution </a:t>
            </a:r>
            <a:r>
              <a:rPr sz="4400" dirty="0"/>
              <a:t>of</a:t>
            </a:r>
            <a:r>
              <a:rPr sz="4400" spc="-5" dirty="0"/>
              <a:t> </a:t>
            </a:r>
            <a:r>
              <a:rPr sz="4400" dirty="0"/>
              <a:t>1836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574800"/>
            <a:ext cx="7826375" cy="477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4000" spc="-10" dirty="0">
                <a:solidFill>
                  <a:srgbClr val="FFFFFF"/>
                </a:solidFill>
                <a:latin typeface="Comic Sans MS"/>
                <a:cs typeface="Comic Sans MS"/>
              </a:rPr>
              <a:t>Contents:</a:t>
            </a:r>
            <a:endParaRPr sz="4000">
              <a:latin typeface="Comic Sans MS"/>
              <a:cs typeface="Comic Sans MS"/>
            </a:endParaRPr>
          </a:p>
          <a:p>
            <a:pPr marL="755650" lvl="1" indent="-285750">
              <a:lnSpc>
                <a:spcPct val="100000"/>
              </a:lnSpc>
              <a:spcBef>
                <a:spcPts val="2860"/>
              </a:spcBef>
              <a:buChar char="–"/>
              <a:tabLst>
                <a:tab pos="755650" algn="l"/>
              </a:tabLst>
            </a:pPr>
            <a:r>
              <a:rPr sz="3600" spc="-5" dirty="0">
                <a:solidFill>
                  <a:srgbClr val="FFFFFF"/>
                </a:solidFill>
                <a:latin typeface="Comic Sans MS"/>
                <a:cs typeface="Comic Sans MS"/>
              </a:rPr>
              <a:t>Public school</a:t>
            </a:r>
            <a:r>
              <a:rPr sz="36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omic Sans MS"/>
                <a:cs typeface="Comic Sans MS"/>
              </a:rPr>
              <a:t>system</a:t>
            </a:r>
            <a:endParaRPr sz="3600">
              <a:latin typeface="Comic Sans MS"/>
              <a:cs typeface="Comic Sans MS"/>
            </a:endParaRPr>
          </a:p>
          <a:p>
            <a:pPr marL="755650" lvl="1" indent="-285750">
              <a:lnSpc>
                <a:spcPct val="100000"/>
              </a:lnSpc>
              <a:spcBef>
                <a:spcPts val="2850"/>
              </a:spcBef>
              <a:buChar char="–"/>
              <a:tabLst>
                <a:tab pos="755650" algn="l"/>
              </a:tabLst>
            </a:pPr>
            <a:r>
              <a:rPr sz="3600" spc="-5" dirty="0">
                <a:solidFill>
                  <a:srgbClr val="FFFFFF"/>
                </a:solidFill>
                <a:latin typeface="Comic Sans MS"/>
                <a:cs typeface="Comic Sans MS"/>
              </a:rPr>
              <a:t>System </a:t>
            </a:r>
            <a:r>
              <a:rPr sz="3600" dirty="0">
                <a:solidFill>
                  <a:srgbClr val="FFFFFF"/>
                </a:solidFill>
                <a:latin typeface="Comic Sans MS"/>
                <a:cs typeface="Comic Sans MS"/>
              </a:rPr>
              <a:t>of </a:t>
            </a:r>
            <a:r>
              <a:rPr sz="3600" spc="-5" dirty="0">
                <a:solidFill>
                  <a:srgbClr val="FFFFFF"/>
                </a:solidFill>
                <a:latin typeface="Comic Sans MS"/>
                <a:cs typeface="Comic Sans MS"/>
              </a:rPr>
              <a:t>giving land to</a:t>
            </a:r>
            <a:r>
              <a:rPr sz="36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omic Sans MS"/>
                <a:cs typeface="Comic Sans MS"/>
              </a:rPr>
              <a:t>settlers</a:t>
            </a:r>
            <a:endParaRPr sz="3600">
              <a:latin typeface="Comic Sans MS"/>
              <a:cs typeface="Comic Sans MS"/>
            </a:endParaRPr>
          </a:p>
          <a:p>
            <a:pPr marL="755650" lvl="1" indent="-285750">
              <a:lnSpc>
                <a:spcPct val="100000"/>
              </a:lnSpc>
              <a:spcBef>
                <a:spcPts val="2860"/>
              </a:spcBef>
              <a:buChar char="–"/>
              <a:tabLst>
                <a:tab pos="755650" algn="l"/>
              </a:tabLst>
            </a:pPr>
            <a:r>
              <a:rPr sz="3600" spc="-5" dirty="0">
                <a:solidFill>
                  <a:srgbClr val="FFFFFF"/>
                </a:solidFill>
                <a:latin typeface="Comic Sans MS"/>
                <a:cs typeface="Comic Sans MS"/>
              </a:rPr>
              <a:t>Ensured</a:t>
            </a:r>
            <a:r>
              <a:rPr sz="3600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omic Sans MS"/>
                <a:cs typeface="Comic Sans MS"/>
              </a:rPr>
              <a:t>slavery</a:t>
            </a:r>
            <a:endParaRPr sz="3600">
              <a:latin typeface="Comic Sans MS"/>
              <a:cs typeface="Comic Sans MS"/>
            </a:endParaRPr>
          </a:p>
          <a:p>
            <a:pPr marL="755650" marR="5080" lvl="1" indent="-285750">
              <a:lnSpc>
                <a:spcPts val="3870"/>
              </a:lnSpc>
              <a:spcBef>
                <a:spcPts val="3350"/>
              </a:spcBef>
              <a:buChar char="–"/>
              <a:tabLst>
                <a:tab pos="755650" algn="l"/>
              </a:tabLst>
            </a:pPr>
            <a:r>
              <a:rPr sz="3600" spc="-5" dirty="0">
                <a:solidFill>
                  <a:srgbClr val="FFFFFF"/>
                </a:solidFill>
                <a:latin typeface="Comic Sans MS"/>
                <a:cs typeface="Comic Sans MS"/>
              </a:rPr>
              <a:t>Free African Americans required  to petition the</a:t>
            </a:r>
            <a:r>
              <a:rPr sz="3600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omic Sans MS"/>
                <a:cs typeface="Comic Sans MS"/>
              </a:rPr>
              <a:t>Congress</a:t>
            </a:r>
            <a:endParaRPr sz="3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319" y="497840"/>
            <a:ext cx="75787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The </a:t>
            </a:r>
            <a:r>
              <a:rPr sz="4400" spc="-5" dirty="0"/>
              <a:t>Constitution </a:t>
            </a:r>
            <a:r>
              <a:rPr sz="4400" dirty="0"/>
              <a:t>of</a:t>
            </a:r>
            <a:r>
              <a:rPr sz="4400" spc="-5" dirty="0"/>
              <a:t> </a:t>
            </a:r>
            <a:r>
              <a:rPr sz="4400" dirty="0"/>
              <a:t>1836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74320" indent="-342900">
              <a:lnSpc>
                <a:spcPct val="998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pc="-5" dirty="0"/>
              <a:t>Established</a:t>
            </a:r>
            <a:r>
              <a:rPr spc="-85" dirty="0"/>
              <a:t> </a:t>
            </a:r>
            <a:r>
              <a:rPr dirty="0"/>
              <a:t>an  ad </a:t>
            </a:r>
            <a:r>
              <a:rPr spc="-5" dirty="0"/>
              <a:t>interim  government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3515"/>
              </a:spcBef>
              <a:buChar char="•"/>
              <a:tabLst>
                <a:tab pos="355600" algn="l"/>
              </a:tabLst>
            </a:pPr>
            <a:r>
              <a:rPr u="heavy" spc="-5" dirty="0"/>
              <a:t>David </a:t>
            </a:r>
            <a:r>
              <a:rPr u="heavy" dirty="0"/>
              <a:t>G. </a:t>
            </a:r>
            <a:r>
              <a:rPr u="heavy" spc="-5" dirty="0"/>
              <a:t>Burnet </a:t>
            </a:r>
            <a:r>
              <a:rPr spc="-5" dirty="0"/>
              <a:t> named the</a:t>
            </a:r>
            <a:r>
              <a:rPr spc="-75" dirty="0"/>
              <a:t> </a:t>
            </a:r>
            <a:r>
              <a:rPr spc="-5" dirty="0"/>
              <a:t>first  president </a:t>
            </a:r>
            <a:r>
              <a:rPr dirty="0"/>
              <a:t>of an  </a:t>
            </a:r>
            <a:r>
              <a:rPr spc="-5" dirty="0"/>
              <a:t>independent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7569" y="5920740"/>
            <a:ext cx="131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3600" spc="-1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3600" dirty="0">
                <a:solidFill>
                  <a:srgbClr val="FFFFFF"/>
                </a:solidFill>
                <a:latin typeface="Comic Sans MS"/>
                <a:cs typeface="Comic Sans MS"/>
              </a:rPr>
              <a:t>x</a:t>
            </a:r>
            <a:r>
              <a:rPr sz="3600" spc="-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360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05400" y="1600200"/>
            <a:ext cx="335407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12409" y="6130290"/>
            <a:ext cx="2710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David G.</a:t>
            </a:r>
            <a:r>
              <a:rPr sz="2800" b="1" i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Burnet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8020" y="497840"/>
            <a:ext cx="2727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Bellwork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0400" y="1634489"/>
            <a:ext cx="782256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3380" marR="5080" indent="-360680" algn="just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FFFFF"/>
                </a:solidFill>
                <a:latin typeface="Comic Sans MS"/>
                <a:cs typeface="Comic Sans MS"/>
              </a:rPr>
              <a:t>What do you </a:t>
            </a:r>
            <a:r>
              <a:rPr sz="5400" dirty="0">
                <a:solidFill>
                  <a:srgbClr val="FFFFFF"/>
                </a:solidFill>
                <a:latin typeface="Comic Sans MS"/>
                <a:cs typeface="Comic Sans MS"/>
              </a:rPr>
              <a:t>know</a:t>
            </a:r>
            <a:r>
              <a:rPr sz="5400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Comic Sans MS"/>
                <a:cs typeface="Comic Sans MS"/>
              </a:rPr>
              <a:t>about  the U.S. Declaration </a:t>
            </a:r>
            <a:r>
              <a:rPr sz="5400" dirty="0">
                <a:solidFill>
                  <a:srgbClr val="FFFFFF"/>
                </a:solidFill>
                <a:latin typeface="Comic Sans MS"/>
                <a:cs typeface="Comic Sans MS"/>
              </a:rPr>
              <a:t>of  </a:t>
            </a:r>
            <a:r>
              <a:rPr sz="5400" spc="-5" dirty="0">
                <a:solidFill>
                  <a:srgbClr val="FFFFFF"/>
                </a:solidFill>
                <a:latin typeface="Comic Sans MS"/>
                <a:cs typeface="Comic Sans MS"/>
              </a:rPr>
              <a:t>Independence and</a:t>
            </a:r>
            <a:r>
              <a:rPr sz="54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endParaRPr sz="5400">
              <a:latin typeface="Comic Sans MS"/>
              <a:cs typeface="Comic Sans MS"/>
            </a:endParaRPr>
          </a:p>
          <a:p>
            <a:pPr marL="1189355">
              <a:lnSpc>
                <a:spcPct val="100000"/>
              </a:lnSpc>
            </a:pPr>
            <a:r>
              <a:rPr sz="5400" spc="-5" dirty="0">
                <a:solidFill>
                  <a:srgbClr val="FFFFFF"/>
                </a:solidFill>
                <a:latin typeface="Comic Sans MS"/>
                <a:cs typeface="Comic Sans MS"/>
              </a:rPr>
              <a:t>U.S.</a:t>
            </a:r>
            <a:r>
              <a:rPr sz="54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Comic Sans MS"/>
                <a:cs typeface="Comic Sans MS"/>
              </a:rPr>
              <a:t>Constitution?</a:t>
            </a:r>
            <a:endParaRPr sz="5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Texas Declares</a:t>
            </a:r>
            <a:r>
              <a:rPr spc="-114" dirty="0"/>
              <a:t> </a:t>
            </a:r>
            <a:r>
              <a:rPr spc="-50" dirty="0"/>
              <a:t>Independence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588770"/>
            <a:ext cx="3823970" cy="30734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5600" marR="343535" indent="-342900">
              <a:lnSpc>
                <a:spcPct val="89700"/>
              </a:lnSpc>
              <a:spcBef>
                <a:spcPts val="4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solidFill>
                  <a:srgbClr val="FFFFFF"/>
                </a:solidFill>
                <a:latin typeface="Comic Sans MS"/>
                <a:cs typeface="Comic Sans MS"/>
              </a:rPr>
              <a:t>Delegates meet 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March </a:t>
            </a:r>
            <a:r>
              <a:rPr sz="3200" spc="-15" dirty="0">
                <a:solidFill>
                  <a:srgbClr val="FFFFFF"/>
                </a:solidFill>
                <a:latin typeface="Comic Sans MS"/>
                <a:cs typeface="Comic Sans MS"/>
              </a:rPr>
              <a:t>1, </a:t>
            </a:r>
            <a:r>
              <a:rPr sz="3200" spc="-25" dirty="0">
                <a:solidFill>
                  <a:srgbClr val="FFFFFF"/>
                </a:solidFill>
                <a:latin typeface="Comic Sans MS"/>
                <a:cs typeface="Comic Sans MS"/>
              </a:rPr>
              <a:t>1836</a:t>
            </a:r>
            <a:r>
              <a:rPr sz="3200" spc="-2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@  </a:t>
            </a:r>
            <a:r>
              <a:rPr sz="3200" spc="-35" dirty="0">
                <a:solidFill>
                  <a:srgbClr val="FFFFFF"/>
                </a:solidFill>
                <a:latin typeface="Comic Sans MS"/>
                <a:cs typeface="Comic Sans MS"/>
              </a:rPr>
              <a:t>Washington-on- 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the-Brazos</a:t>
            </a:r>
            <a:endParaRPr sz="3200">
              <a:latin typeface="Comic Sans MS"/>
              <a:cs typeface="Comic Sans MS"/>
            </a:endParaRPr>
          </a:p>
          <a:p>
            <a:pPr marL="355600" marR="5080" indent="-342900">
              <a:lnSpc>
                <a:spcPts val="3429"/>
              </a:lnSpc>
              <a:spcBef>
                <a:spcPts val="301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Small,</a:t>
            </a:r>
            <a:r>
              <a:rPr sz="3200" spc="-1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unfurnished  </a:t>
            </a:r>
            <a:r>
              <a:rPr sz="3200" spc="-25" dirty="0">
                <a:solidFill>
                  <a:srgbClr val="FFFFFF"/>
                </a:solidFill>
                <a:latin typeface="Comic Sans MS"/>
                <a:cs typeface="Comic Sans MS"/>
              </a:rPr>
              <a:t>building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4961889"/>
            <a:ext cx="3444240" cy="94869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55600" marR="5080" indent="-342900">
              <a:lnSpc>
                <a:spcPts val="3429"/>
              </a:lnSpc>
              <a:spcBef>
                <a:spcPts val="55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solidFill>
                  <a:srgbClr val="FFFFFF"/>
                </a:solidFill>
                <a:latin typeface="Comic Sans MS"/>
                <a:cs typeface="Comic Sans MS"/>
              </a:rPr>
              <a:t>Ankle-deep</a:t>
            </a:r>
            <a:r>
              <a:rPr sz="3200" spc="-114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mud,  </a:t>
            </a:r>
            <a:r>
              <a:rPr sz="3200" spc="-25" dirty="0">
                <a:solidFill>
                  <a:srgbClr val="FFFFFF"/>
                </a:solidFill>
                <a:latin typeface="Comic Sans MS"/>
                <a:cs typeface="Comic Sans MS"/>
              </a:rPr>
              <a:t>cold</a:t>
            </a:r>
            <a:r>
              <a:rPr sz="3200" spc="-1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Comic Sans MS"/>
                <a:cs typeface="Comic Sans MS"/>
              </a:rPr>
              <a:t>weather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2058670"/>
            <a:ext cx="4038600" cy="3021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13579" y="5368290"/>
            <a:ext cx="43078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0" marR="5080" indent="-62230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Replica of building Washington-on-  the-Brazos delegates met</a:t>
            </a:r>
            <a:r>
              <a:rPr sz="2000" b="1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Texas Declares</a:t>
            </a:r>
            <a:r>
              <a:rPr spc="-114" dirty="0"/>
              <a:t> </a:t>
            </a:r>
            <a:r>
              <a:rPr spc="-50" dirty="0"/>
              <a:t>Independence</a:t>
            </a:r>
          </a:p>
        </p:txBody>
      </p:sp>
      <p:sp>
        <p:nvSpPr>
          <p:cNvPr id="3" name="object 3"/>
          <p:cNvSpPr/>
          <p:nvPr/>
        </p:nvSpPr>
        <p:spPr>
          <a:xfrm>
            <a:off x="812800" y="1524000"/>
            <a:ext cx="29464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48739" y="1637029"/>
            <a:ext cx="7109459" cy="479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32529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731895" algn="l"/>
                <a:tab pos="3732529" algn="l"/>
              </a:tabLst>
            </a:pPr>
            <a:r>
              <a:rPr sz="3200" spc="-20" dirty="0">
                <a:solidFill>
                  <a:srgbClr val="FFFFFF"/>
                </a:solidFill>
                <a:latin typeface="Comic Sans MS"/>
                <a:cs typeface="Comic Sans MS"/>
              </a:rPr>
              <a:t>59</a:t>
            </a:r>
            <a:r>
              <a:rPr sz="3200" spc="-1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delegates</a:t>
            </a:r>
            <a:endParaRPr sz="3200">
              <a:latin typeface="Comic Sans MS"/>
              <a:cs typeface="Comic Sans MS"/>
            </a:endParaRPr>
          </a:p>
          <a:p>
            <a:pPr marL="3732529" marR="5080" indent="-342900">
              <a:lnSpc>
                <a:spcPct val="99700"/>
              </a:lnSpc>
              <a:spcBef>
                <a:spcPts val="3120"/>
              </a:spcBef>
              <a:buChar char="•"/>
              <a:tabLst>
                <a:tab pos="3731895" algn="l"/>
                <a:tab pos="3732529" algn="l"/>
              </a:tabLst>
            </a:pP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Many </a:t>
            </a:r>
            <a:r>
              <a:rPr sz="3200" spc="-25" dirty="0">
                <a:solidFill>
                  <a:srgbClr val="FFFFFF"/>
                </a:solidFill>
                <a:latin typeface="Comic Sans MS"/>
                <a:cs typeface="Comic Sans MS"/>
              </a:rPr>
              <a:t>had  </a:t>
            </a:r>
            <a:r>
              <a:rPr sz="3200" spc="-35" dirty="0">
                <a:solidFill>
                  <a:srgbClr val="FFFFFF"/>
                </a:solidFill>
                <a:latin typeface="Comic Sans MS"/>
                <a:cs typeface="Comic Sans MS"/>
              </a:rPr>
              <a:t>experience </a:t>
            </a:r>
            <a:r>
              <a:rPr sz="3200" spc="-15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3200" spc="-1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U.S.  </a:t>
            </a:r>
            <a:r>
              <a:rPr sz="3200" spc="-35" dirty="0">
                <a:solidFill>
                  <a:srgbClr val="FFFFFF"/>
                </a:solidFill>
                <a:latin typeface="Comic Sans MS"/>
                <a:cs typeface="Comic Sans MS"/>
              </a:rPr>
              <a:t>government</a:t>
            </a:r>
            <a:endParaRPr sz="3200">
              <a:latin typeface="Comic Sans MS"/>
              <a:cs typeface="Comic Sans MS"/>
            </a:endParaRPr>
          </a:p>
          <a:p>
            <a:pPr marL="3732529" marR="116839" indent="-342900">
              <a:lnSpc>
                <a:spcPct val="99700"/>
              </a:lnSpc>
              <a:spcBef>
                <a:spcPts val="3140"/>
              </a:spcBef>
              <a:buChar char="•"/>
              <a:tabLst>
                <a:tab pos="3731895" algn="l"/>
                <a:tab pos="3732529" algn="l"/>
              </a:tabLst>
            </a:pP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Richard </a:t>
            </a:r>
            <a:r>
              <a:rPr sz="3200" spc="-20" dirty="0">
                <a:solidFill>
                  <a:srgbClr val="FFFFFF"/>
                </a:solidFill>
                <a:latin typeface="Comic Sans MS"/>
                <a:cs typeface="Comic Sans MS"/>
              </a:rPr>
              <a:t>Ellis  </a:t>
            </a:r>
            <a:r>
              <a:rPr sz="3200" spc="-35" dirty="0">
                <a:solidFill>
                  <a:srgbClr val="FFFFFF"/>
                </a:solidFill>
                <a:latin typeface="Comic Sans MS"/>
                <a:cs typeface="Comic Sans MS"/>
              </a:rPr>
              <a:t>named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president  </a:t>
            </a:r>
            <a:r>
              <a:rPr sz="3200" spc="-20" dirty="0">
                <a:solidFill>
                  <a:srgbClr val="FFFFFF"/>
                </a:solidFill>
                <a:latin typeface="Comic Sans MS"/>
                <a:cs typeface="Comic Sans MS"/>
              </a:rPr>
              <a:t>of </a:t>
            </a:r>
            <a:r>
              <a:rPr sz="3200" spc="-25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3200" spc="-1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convention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Richard</a:t>
            </a:r>
            <a:r>
              <a:rPr sz="2800" b="1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Ellis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Texas Declares</a:t>
            </a:r>
            <a:r>
              <a:rPr spc="-114" dirty="0"/>
              <a:t> </a:t>
            </a:r>
            <a:r>
              <a:rPr spc="-50" dirty="0"/>
              <a:t>Independence</a:t>
            </a:r>
          </a:p>
        </p:txBody>
      </p:sp>
      <p:sp>
        <p:nvSpPr>
          <p:cNvPr id="3" name="object 3"/>
          <p:cNvSpPr/>
          <p:nvPr/>
        </p:nvSpPr>
        <p:spPr>
          <a:xfrm>
            <a:off x="4953000" y="1371600"/>
            <a:ext cx="339344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2270" y="1637029"/>
            <a:ext cx="8004809" cy="48691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4745355" indent="-342900">
              <a:lnSpc>
                <a:spcPct val="99700"/>
              </a:lnSpc>
              <a:spcBef>
                <a:spcPts val="11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Vote </a:t>
            </a:r>
            <a:r>
              <a:rPr sz="3200" spc="-15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3200" spc="-1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declare  </a:t>
            </a:r>
            <a:r>
              <a:rPr sz="3200" spc="-35" dirty="0">
                <a:solidFill>
                  <a:srgbClr val="FFFFFF"/>
                </a:solidFill>
                <a:latin typeface="Comic Sans MS"/>
                <a:cs typeface="Comic Sans MS"/>
              </a:rPr>
              <a:t>independence 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passed</a:t>
            </a:r>
            <a:r>
              <a:rPr sz="3200" spc="-1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quickly</a:t>
            </a:r>
            <a:endParaRPr sz="3200">
              <a:latin typeface="Comic Sans MS"/>
              <a:cs typeface="Comic Sans MS"/>
            </a:endParaRPr>
          </a:p>
          <a:p>
            <a:pPr marL="355600" marR="4014470" indent="-342900">
              <a:lnSpc>
                <a:spcPts val="3820"/>
              </a:lnSpc>
              <a:spcBef>
                <a:spcPts val="298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George </a:t>
            </a:r>
            <a:r>
              <a:rPr sz="3200" spc="-20" dirty="0">
                <a:solidFill>
                  <a:srgbClr val="FFFFFF"/>
                </a:solidFill>
                <a:latin typeface="Comic Sans MS"/>
                <a:cs typeface="Comic Sans MS"/>
              </a:rPr>
              <a:t>C.</a:t>
            </a:r>
            <a:r>
              <a:rPr sz="3200" spc="-1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Childress  chaired</a:t>
            </a:r>
            <a:r>
              <a:rPr sz="3200" spc="-1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Comic Sans MS"/>
                <a:cs typeface="Comic Sans MS"/>
              </a:rPr>
              <a:t>committee</a:t>
            </a:r>
            <a:endParaRPr sz="3200">
              <a:latin typeface="Comic Sans MS"/>
              <a:cs typeface="Comic Sans MS"/>
            </a:endParaRPr>
          </a:p>
          <a:p>
            <a:pPr marL="355600" marR="4083685" indent="-342900">
              <a:lnSpc>
                <a:spcPts val="3820"/>
              </a:lnSpc>
              <a:spcBef>
                <a:spcPts val="285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Declaration  unanimously</a:t>
            </a:r>
            <a:r>
              <a:rPr sz="3200" spc="-1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passed</a:t>
            </a:r>
            <a:endParaRPr sz="3200">
              <a:latin typeface="Comic Sans MS"/>
              <a:cs typeface="Comic Sans MS"/>
            </a:endParaRPr>
          </a:p>
          <a:p>
            <a:pPr marL="4577080">
              <a:lnSpc>
                <a:spcPct val="100000"/>
              </a:lnSpc>
              <a:spcBef>
                <a:spcPts val="2150"/>
              </a:spcBef>
            </a:pPr>
            <a:r>
              <a:rPr sz="2800" b="1" i="1" spc="-10" dirty="0">
                <a:solidFill>
                  <a:srgbClr val="FFFFFF"/>
                </a:solidFill>
                <a:latin typeface="Arial"/>
                <a:cs typeface="Arial"/>
              </a:rPr>
              <a:t>George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r>
              <a:rPr sz="2800" b="1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Childress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Texas Declares</a:t>
            </a:r>
            <a:r>
              <a:rPr spc="-114" dirty="0"/>
              <a:t> </a:t>
            </a:r>
            <a:r>
              <a:rPr spc="-50" dirty="0"/>
              <a:t>Independence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35759"/>
            <a:ext cx="7846059" cy="474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4000" spc="-10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4000" spc="-1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omic Sans MS"/>
                <a:cs typeface="Comic Sans MS"/>
              </a:rPr>
              <a:t>document:</a:t>
            </a:r>
            <a:endParaRPr sz="4000">
              <a:latin typeface="Comic Sans MS"/>
              <a:cs typeface="Comic Sans MS"/>
            </a:endParaRPr>
          </a:p>
          <a:p>
            <a:pPr marL="755650" lvl="1" indent="-285750">
              <a:lnSpc>
                <a:spcPct val="100000"/>
              </a:lnSpc>
              <a:spcBef>
                <a:spcPts val="3800"/>
              </a:spcBef>
              <a:buChar char="–"/>
              <a:tabLst>
                <a:tab pos="755650" algn="l"/>
              </a:tabLst>
            </a:pPr>
            <a:r>
              <a:rPr sz="3600" spc="-5" dirty="0">
                <a:solidFill>
                  <a:srgbClr val="FFFFFF"/>
                </a:solidFill>
                <a:latin typeface="Comic Sans MS"/>
                <a:cs typeface="Comic Sans MS"/>
              </a:rPr>
              <a:t>Listed complaints of</a:t>
            </a:r>
            <a:r>
              <a:rPr sz="36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omic Sans MS"/>
                <a:cs typeface="Comic Sans MS"/>
              </a:rPr>
              <a:t>Texans</a:t>
            </a:r>
            <a:endParaRPr sz="3600">
              <a:latin typeface="Comic Sans MS"/>
              <a:cs typeface="Comic Sans MS"/>
            </a:endParaRPr>
          </a:p>
          <a:p>
            <a:pPr marL="755650" marR="5080" lvl="1" indent="-285750">
              <a:lnSpc>
                <a:spcPts val="4310"/>
              </a:lnSpc>
              <a:spcBef>
                <a:spcPts val="3660"/>
              </a:spcBef>
              <a:buChar char="–"/>
              <a:tabLst>
                <a:tab pos="755650" algn="l"/>
              </a:tabLst>
            </a:pPr>
            <a:r>
              <a:rPr sz="3600" spc="-10" dirty="0">
                <a:solidFill>
                  <a:srgbClr val="FFFFFF"/>
                </a:solidFill>
                <a:latin typeface="Comic Sans MS"/>
                <a:cs typeface="Comic Sans MS"/>
              </a:rPr>
              <a:t>Stated </a:t>
            </a:r>
            <a:r>
              <a:rPr sz="3600" spc="-5" dirty="0">
                <a:solidFill>
                  <a:srgbClr val="FFFFFF"/>
                </a:solidFill>
                <a:latin typeface="Comic Sans MS"/>
                <a:cs typeface="Comic Sans MS"/>
              </a:rPr>
              <a:t>Texans denied rights  contained in Constitution of</a:t>
            </a:r>
            <a:r>
              <a:rPr sz="36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omic Sans MS"/>
                <a:cs typeface="Comic Sans MS"/>
              </a:rPr>
              <a:t>1824</a:t>
            </a:r>
            <a:endParaRPr sz="3600">
              <a:latin typeface="Comic Sans MS"/>
              <a:cs typeface="Comic Sans MS"/>
            </a:endParaRPr>
          </a:p>
          <a:p>
            <a:pPr marL="755650" marR="405130" lvl="1" indent="-285750">
              <a:lnSpc>
                <a:spcPts val="4300"/>
              </a:lnSpc>
              <a:spcBef>
                <a:spcPts val="3535"/>
              </a:spcBef>
              <a:buChar char="–"/>
              <a:tabLst>
                <a:tab pos="755650" algn="l"/>
              </a:tabLst>
            </a:pPr>
            <a:r>
              <a:rPr sz="3600" spc="-5" dirty="0">
                <a:solidFill>
                  <a:srgbClr val="FFFFFF"/>
                </a:solidFill>
                <a:latin typeface="Comic Sans MS"/>
                <a:cs typeface="Comic Sans MS"/>
              </a:rPr>
              <a:t>Declared Texas an independent  country</a:t>
            </a:r>
            <a:endParaRPr sz="3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Texas Declares</a:t>
            </a:r>
            <a:r>
              <a:rPr spc="-114" dirty="0"/>
              <a:t> </a:t>
            </a:r>
            <a:r>
              <a:rPr spc="-50" dirty="0"/>
              <a:t>Independence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5670" y="1637029"/>
            <a:ext cx="3057525" cy="1485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2900" algn="just">
              <a:lnSpc>
                <a:spcPct val="99700"/>
              </a:lnSpc>
              <a:spcBef>
                <a:spcPts val="110"/>
              </a:spcBef>
              <a:buChar char="•"/>
              <a:tabLst>
                <a:tab pos="355600" algn="l"/>
              </a:tabLst>
            </a:pPr>
            <a:r>
              <a:rPr sz="3200" spc="-35" dirty="0">
                <a:solidFill>
                  <a:srgbClr val="FFFFFF"/>
                </a:solidFill>
                <a:latin typeface="Comic Sans MS"/>
                <a:cs typeface="Comic Sans MS"/>
              </a:rPr>
              <a:t>Presented </a:t>
            </a:r>
            <a:r>
              <a:rPr sz="3200" spc="-20" dirty="0">
                <a:solidFill>
                  <a:srgbClr val="FFFFFF"/>
                </a:solidFill>
                <a:latin typeface="Comic Sans MS"/>
                <a:cs typeface="Comic Sans MS"/>
              </a:rPr>
              <a:t>to 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convention </a:t>
            </a:r>
            <a:r>
              <a:rPr sz="3200" spc="-15" dirty="0">
                <a:solidFill>
                  <a:srgbClr val="FFFFFF"/>
                </a:solidFill>
                <a:latin typeface="Comic Sans MS"/>
                <a:cs typeface="Comic Sans MS"/>
              </a:rPr>
              <a:t>on 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March </a:t>
            </a:r>
            <a:r>
              <a:rPr sz="3200" spc="-20" dirty="0">
                <a:solidFill>
                  <a:srgbClr val="FFFFFF"/>
                </a:solidFill>
                <a:latin typeface="Comic Sans MS"/>
                <a:cs typeface="Comic Sans MS"/>
              </a:rPr>
              <a:t>2,</a:t>
            </a:r>
            <a:r>
              <a:rPr sz="3200" spc="-1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1863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5670" y="3789679"/>
            <a:ext cx="3433445" cy="197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998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Signed </a:t>
            </a:r>
            <a:r>
              <a:rPr sz="3200" spc="-20" dirty="0">
                <a:solidFill>
                  <a:srgbClr val="FFFFFF"/>
                </a:solidFill>
                <a:latin typeface="Comic Sans MS"/>
                <a:cs typeface="Comic Sans MS"/>
              </a:rPr>
              <a:t>by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Jose  Antonio</a:t>
            </a:r>
            <a:r>
              <a:rPr sz="3200" spc="-1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Navarro  </a:t>
            </a:r>
            <a:r>
              <a:rPr sz="3200" spc="-25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Jose  Francisco</a:t>
            </a:r>
            <a:r>
              <a:rPr sz="3200" spc="-1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omic Sans MS"/>
                <a:cs typeface="Comic Sans MS"/>
              </a:rPr>
              <a:t>Ruiz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200" y="1371600"/>
            <a:ext cx="2538729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7089" y="5520690"/>
            <a:ext cx="31838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 marR="5080" indent="-121920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>
                <a:solidFill>
                  <a:srgbClr val="FFFFFF"/>
                </a:solidFill>
                <a:latin typeface="Arial"/>
                <a:cs typeface="Arial"/>
              </a:rPr>
              <a:t>Page </a:t>
            </a:r>
            <a:r>
              <a:rPr sz="2400" b="1" i="1" spc="-3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b="1" i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FFFFFF"/>
                </a:solidFill>
                <a:latin typeface="Arial"/>
                <a:cs typeface="Arial"/>
              </a:rPr>
              <a:t>original 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Texas </a:t>
            </a:r>
            <a:r>
              <a:rPr sz="2400" b="1" i="1" spc="-20" dirty="0">
                <a:solidFill>
                  <a:srgbClr val="FFFFFF"/>
                </a:solidFill>
                <a:latin typeface="Arial"/>
                <a:cs typeface="Arial"/>
              </a:rPr>
              <a:t>Declaration</a:t>
            </a:r>
            <a:r>
              <a:rPr sz="2400" b="1" i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795020">
              <a:lnSpc>
                <a:spcPct val="100000"/>
              </a:lnSpc>
            </a:pPr>
            <a:r>
              <a:rPr sz="2400" b="1" i="1" spc="-30" dirty="0">
                <a:solidFill>
                  <a:srgbClr val="FFFFFF"/>
                </a:solidFill>
                <a:latin typeface="Arial"/>
                <a:cs typeface="Arial"/>
              </a:rPr>
              <a:t>Independence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319" y="497840"/>
            <a:ext cx="75787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The </a:t>
            </a:r>
            <a:r>
              <a:rPr sz="4400" spc="-5" dirty="0"/>
              <a:t>Constitution </a:t>
            </a:r>
            <a:r>
              <a:rPr sz="4400" dirty="0"/>
              <a:t>of</a:t>
            </a:r>
            <a:r>
              <a:rPr sz="4400" spc="-5" dirty="0"/>
              <a:t> </a:t>
            </a:r>
            <a:r>
              <a:rPr sz="4400" dirty="0"/>
              <a:t>1836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334000" y="1600200"/>
            <a:ext cx="250825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6070" y="1635759"/>
            <a:ext cx="8060055" cy="4992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13829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4000" spc="-10" dirty="0">
                <a:solidFill>
                  <a:srgbClr val="FFFFFF"/>
                </a:solidFill>
                <a:latin typeface="Comic Sans MS"/>
                <a:cs typeface="Comic Sans MS"/>
              </a:rPr>
              <a:t>Constitution of  1836 </a:t>
            </a:r>
            <a:r>
              <a:rPr sz="4000" spc="-5" dirty="0">
                <a:solidFill>
                  <a:srgbClr val="FFFFFF"/>
                </a:solidFill>
                <a:latin typeface="Comic Sans MS"/>
                <a:cs typeface="Comic Sans MS"/>
              </a:rPr>
              <a:t>modeled </a:t>
            </a:r>
            <a:r>
              <a:rPr sz="4000" u="heavy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4000" u="heavy" spc="-10" dirty="0">
                <a:solidFill>
                  <a:srgbClr val="FFFFFF"/>
                </a:solidFill>
                <a:latin typeface="Comic Sans MS"/>
                <a:cs typeface="Comic Sans MS"/>
              </a:rPr>
              <a:t>after </a:t>
            </a:r>
            <a:r>
              <a:rPr sz="4000" u="heavy" spc="-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4000" u="heavy" spc="-10" dirty="0">
                <a:solidFill>
                  <a:srgbClr val="FFFFFF"/>
                </a:solidFill>
                <a:latin typeface="Comic Sans MS"/>
                <a:cs typeface="Comic Sans MS"/>
              </a:rPr>
              <a:t>U.S.  Constitution</a:t>
            </a:r>
            <a:endParaRPr sz="4000">
              <a:latin typeface="Comic Sans MS"/>
              <a:cs typeface="Comic Sans MS"/>
            </a:endParaRPr>
          </a:p>
          <a:p>
            <a:pPr marL="355600" marR="3879850" indent="-342900">
              <a:lnSpc>
                <a:spcPct val="100000"/>
              </a:lnSpc>
              <a:spcBef>
                <a:spcPts val="3319"/>
              </a:spcBef>
              <a:buChar char="•"/>
              <a:tabLst>
                <a:tab pos="355600" algn="l"/>
              </a:tabLst>
            </a:pPr>
            <a:r>
              <a:rPr sz="4000" spc="-10" dirty="0">
                <a:solidFill>
                  <a:srgbClr val="FFFFFF"/>
                </a:solidFill>
                <a:latin typeface="Comic Sans MS"/>
                <a:cs typeface="Comic Sans MS"/>
              </a:rPr>
              <a:t>Republican style  government</a:t>
            </a:r>
            <a:endParaRPr sz="4000">
              <a:latin typeface="Comic Sans MS"/>
              <a:cs typeface="Comic Sans MS"/>
            </a:endParaRPr>
          </a:p>
          <a:p>
            <a:pPr marL="4634230" marR="5080" indent="-22860">
              <a:lnSpc>
                <a:spcPct val="100000"/>
              </a:lnSpc>
              <a:spcBef>
                <a:spcPts val="290"/>
              </a:spcBef>
            </a:pPr>
            <a:r>
              <a:rPr sz="2800" b="1" i="1" spc="-10" dirty="0">
                <a:solidFill>
                  <a:srgbClr val="FFFFFF"/>
                </a:solidFill>
                <a:latin typeface="Arial"/>
                <a:cs typeface="Arial"/>
              </a:rPr>
              <a:t>Page </a:t>
            </a:r>
            <a:r>
              <a:rPr sz="2800" b="1" i="1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800" b="1" i="1" spc="-10" dirty="0">
                <a:solidFill>
                  <a:srgbClr val="FFFFFF"/>
                </a:solidFill>
                <a:latin typeface="Arial"/>
                <a:cs typeface="Arial"/>
              </a:rPr>
              <a:t>original 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Constitution of</a:t>
            </a:r>
            <a:r>
              <a:rPr sz="2800" b="1" i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1836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313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Comic Sans MS</vt:lpstr>
      <vt:lpstr>Office Theme</vt:lpstr>
      <vt:lpstr>PowerPoint Presentation</vt:lpstr>
      <vt:lpstr>Bellwork</vt:lpstr>
      <vt:lpstr>Texas Declares Independence</vt:lpstr>
      <vt:lpstr>Texas Declares Independence</vt:lpstr>
      <vt:lpstr>Texas Declares Independence</vt:lpstr>
      <vt:lpstr>Texas Declares Independence</vt:lpstr>
      <vt:lpstr>Texas Declares Independence</vt:lpstr>
      <vt:lpstr>PowerPoint Presentation</vt:lpstr>
      <vt:lpstr>The Constitution of 1836</vt:lpstr>
      <vt:lpstr>The Constitution of 1836</vt:lpstr>
      <vt:lpstr>The Constitution of 1836</vt:lpstr>
      <vt:lpstr>The Constitution of 1836</vt:lpstr>
      <vt:lpstr>The Constitution of 1836</vt:lpstr>
      <vt:lpstr>The Constitution of 1836</vt:lpstr>
      <vt:lpstr>The Constitution of 1836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</dc:title>
  <dc:creator>Nicholas Taylor</dc:creator>
  <cp:lastModifiedBy>Wayne Davidson</cp:lastModifiedBy>
  <cp:revision>1</cp:revision>
  <dcterms:created xsi:type="dcterms:W3CDTF">2018-01-05T15:49:26Z</dcterms:created>
  <dcterms:modified xsi:type="dcterms:W3CDTF">2018-01-05T15:52:46Z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2007-12-16T00:00:00Z</vt:filetime>
  </property>
  <property fmtid="{D5CDD505-2E9C-101B-9397-08002B2CF9AE}" pid="3" name="Creator">
    <vt:lpwstr>Impress</vt:lpwstr>
  </property>
  <property fmtid="{D5CDD505-2E9C-101B-9397-08002B2CF9AE}" pid="4" name="LastSaved">
    <vt:filetime>2007-12-16T00:00:00Z</vt:filetime>
  </property>
</Properties>
</file>