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54081-D14D-4631-A3B0-A1874640E84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CC27-F9F3-4EA3-906B-FCE8FD65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6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0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AFEDB-18D1-498C-A499-9DFC6A88743F}"/>
              </a:ext>
            </a:extLst>
          </p:cNvPr>
          <p:cNvSpPr txBox="1"/>
          <p:nvPr/>
        </p:nvSpPr>
        <p:spPr>
          <a:xfrm>
            <a:off x="266700" y="2057400"/>
            <a:ext cx="8610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Imagine the school as passed a new rule stating that all homework had to be turned in directly to Ms. Longoria. What do you think of this rule? How would you react to this rule?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669B7-E561-45E7-83DA-6DDB4CB2ADC2}"/>
              </a:ext>
            </a:extLst>
          </p:cNvPr>
          <p:cNvSpPr txBox="1"/>
          <p:nvPr/>
        </p:nvSpPr>
        <p:spPr>
          <a:xfrm>
            <a:off x="1143000" y="533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Bellwork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734" y="1524000"/>
            <a:ext cx="8304531" cy="389593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84200" marR="395605" indent="-571500">
              <a:lnSpc>
                <a:spcPts val="4300"/>
              </a:lnSpc>
              <a:spcBef>
                <a:spcPts val="26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William Jack, brother of Patrick  Jack, rallies</a:t>
            </a:r>
            <a:r>
              <a:rPr sz="36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townspeople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16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598805" indent="-571500">
              <a:lnSpc>
                <a:spcPts val="431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Townspeople demand release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prisoners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5080" indent="-571500">
              <a:lnSpc>
                <a:spcPts val="430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John Austin organizes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force of 150 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men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and marches towards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Anahuac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B443E-471A-4D62-9FB6-33D3BF073C90}"/>
              </a:ext>
            </a:extLst>
          </p:cNvPr>
          <p:cNvSpPr txBox="1"/>
          <p:nvPr/>
        </p:nvSpPr>
        <p:spPr>
          <a:xfrm>
            <a:off x="152401" y="3036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Turtle Bayou Resolutions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612" y="1524000"/>
            <a:ext cx="7978775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51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Gunfire</a:t>
            </a:r>
            <a:r>
              <a:rPr sz="4400" spc="-5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exchanged</a:t>
            </a:r>
            <a:endParaRPr sz="44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900" indent="-34290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4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475615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</a:t>
            </a:r>
            <a:r>
              <a:rPr sz="44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agrees to release  </a:t>
            </a:r>
            <a:r>
              <a:rPr sz="44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prisoners </a:t>
            </a:r>
            <a:r>
              <a:rPr sz="44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if settlers</a:t>
            </a:r>
            <a:r>
              <a:rPr sz="4400" spc="-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withdraw</a:t>
            </a:r>
            <a:endParaRPr sz="44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4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</a:t>
            </a:r>
            <a:r>
              <a:rPr sz="44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does not keep</a:t>
            </a:r>
            <a:r>
              <a:rPr sz="4400" spc="-4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promise</a:t>
            </a:r>
            <a:endParaRPr sz="44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22EA2-260C-47E1-8843-127618F8AF6C}"/>
              </a:ext>
            </a:extLst>
          </p:cNvPr>
          <p:cNvSpPr txBox="1"/>
          <p:nvPr/>
        </p:nvSpPr>
        <p:spPr>
          <a:xfrm>
            <a:off x="152401" y="3036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Turtle Bayou Resolutions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295400"/>
            <a:ext cx="8001000" cy="46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Settlers withdraw to Turtle</a:t>
            </a:r>
            <a:r>
              <a:rPr sz="28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Bayou</a:t>
            </a:r>
            <a:endParaRPr sz="28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55600" marR="5080" indent="-342900">
              <a:spcBef>
                <a:spcPts val="437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John Austin goes to Brazoria to get  </a:t>
            </a:r>
            <a:r>
              <a:rPr sz="28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</a:t>
            </a:r>
            <a:r>
              <a:rPr sz="2800" spc="-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cannon</a:t>
            </a:r>
            <a:endParaRPr sz="28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55600" indent="-342900">
              <a:spcBef>
                <a:spcPts val="4390"/>
              </a:spcBef>
              <a:buChar char="•"/>
              <a:tabLst>
                <a:tab pos="3556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While they wait for John Austin to return with the cannon, the residents d</a:t>
            </a:r>
            <a:r>
              <a:rPr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rew up several</a:t>
            </a:r>
            <a:r>
              <a:rPr sz="28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resolutions</a:t>
            </a:r>
            <a:endParaRPr sz="28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>
              <a:spcBef>
                <a:spcPts val="55"/>
              </a:spcBef>
              <a:buClr>
                <a:srgbClr val="FFFFFF"/>
              </a:buClr>
              <a:buFont typeface="Comic Sans MS"/>
              <a:buChar char="•"/>
            </a:pPr>
            <a:endParaRPr sz="28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355600" marR="10160" indent="-342900">
              <a:buFont typeface="Comic Sans MS"/>
              <a:buChar char="•"/>
              <a:tabLst>
                <a:tab pos="355600" algn="l"/>
              </a:tabLst>
            </a:pPr>
            <a:r>
              <a:rPr sz="2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Resolution</a:t>
            </a:r>
            <a:r>
              <a:rPr lang="en-US" sz="2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-</a:t>
            </a:r>
            <a:r>
              <a:rPr sz="28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statements </a:t>
            </a:r>
            <a:r>
              <a:rPr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opinion of a group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68464-8050-43D1-A596-DC421B1C1C72}"/>
              </a:ext>
            </a:extLst>
          </p:cNvPr>
          <p:cNvSpPr txBox="1"/>
          <p:nvPr/>
        </p:nvSpPr>
        <p:spPr>
          <a:xfrm>
            <a:off x="152401" y="3036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Turtle Bayou Resolutions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8" y="1588770"/>
            <a:ext cx="8228331" cy="430803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69900" marR="381000" indent="-457200">
              <a:lnSpc>
                <a:spcPts val="3429"/>
              </a:lnSpc>
              <a:spcBef>
                <a:spcPts val="555"/>
              </a:spcBef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colonists d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eclared 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that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event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was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not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</a:t>
            </a:r>
            <a:r>
              <a:rPr sz="3200" spc="-24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rebellion against</a:t>
            </a:r>
            <a:r>
              <a:rPr sz="3200" spc="-114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Mexico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marR="54610" indent="-457200">
              <a:lnSpc>
                <a:spcPts val="344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Citizens were simply d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efending 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their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rights 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as given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under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sz="3200" spc="-1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Constitution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</a:t>
            </a:r>
            <a:r>
              <a:rPr sz="3200" spc="-14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1824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marR="5080" indent="-457200">
              <a:lnSpc>
                <a:spcPct val="896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Supported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General Antonio L</a:t>
            </a:r>
            <a:r>
              <a:rPr sz="4000" b="1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ó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pez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 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Santa Anna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,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who was trying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</a:t>
            </a:r>
            <a:r>
              <a:rPr sz="3200" spc="-18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overthrow  </a:t>
            </a: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President Anastacio</a:t>
            </a:r>
            <a:r>
              <a:rPr sz="3200" spc="-6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Bustamante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F92E9-4419-45DD-915A-DA161AF3C84E}"/>
              </a:ext>
            </a:extLst>
          </p:cNvPr>
          <p:cNvSpPr txBox="1"/>
          <p:nvPr/>
        </p:nvSpPr>
        <p:spPr>
          <a:xfrm>
            <a:off x="152401" y="3036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Turtle Bayou Resolutions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7029"/>
            <a:ext cx="8046084" cy="441531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84200" marR="638175" indent="-571500">
              <a:lnSpc>
                <a:spcPts val="5260"/>
              </a:lnSpc>
              <a:spcBef>
                <a:spcPts val="29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4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Bustamante </a:t>
            </a:r>
            <a:r>
              <a:rPr lang="en-US" sz="4400" spc="-4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had </a:t>
            </a:r>
            <a:r>
              <a:rPr sz="4400" spc="-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taken </a:t>
            </a:r>
            <a:r>
              <a:rPr sz="44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complete </a:t>
            </a:r>
            <a:r>
              <a:rPr sz="4400" spc="-4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control </a:t>
            </a:r>
            <a:r>
              <a:rPr sz="44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sz="44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sz="4400" spc="-1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government</a:t>
            </a:r>
            <a:r>
              <a:rPr lang="en-US" sz="4400" spc="-4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as a dictator</a:t>
            </a:r>
            <a:endParaRPr sz="44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857250" indent="-857250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5080" indent="-571500">
              <a:lnSpc>
                <a:spcPct val="997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b="1" u="sng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Most </a:t>
            </a:r>
            <a:r>
              <a:rPr sz="44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Texans supported</a:t>
            </a:r>
            <a:r>
              <a:rPr sz="4400" b="1" u="sng" spc="-3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400" b="1" u="sng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Santa  </a:t>
            </a:r>
            <a:r>
              <a:rPr sz="44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Anna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 </a:t>
            </a:r>
            <a:r>
              <a:rPr sz="4400" b="1" u="sng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his </a:t>
            </a:r>
            <a:r>
              <a:rPr sz="4400" b="1" u="sng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struggle </a:t>
            </a:r>
            <a:r>
              <a:rPr sz="44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with  </a:t>
            </a:r>
            <a:r>
              <a:rPr sz="4400" b="1" u="sng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Bustamante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9C835-FC77-4CB2-BA8A-B0143A11BFC1}"/>
              </a:ext>
            </a:extLst>
          </p:cNvPr>
          <p:cNvSpPr txBox="1"/>
          <p:nvPr/>
        </p:nvSpPr>
        <p:spPr>
          <a:xfrm>
            <a:off x="138111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Turtle Bayou Resolutions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8" y="1588770"/>
            <a:ext cx="8304531" cy="38667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marR="5080" indent="-457200">
              <a:lnSpc>
                <a:spcPct val="896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Mexican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forces under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</a:t>
            </a:r>
            <a:r>
              <a:rPr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command</a:t>
            </a:r>
            <a:r>
              <a:rPr sz="3200" b="1" spc="-1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Col.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Jos</a:t>
            </a:r>
            <a:r>
              <a:rPr sz="40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é </a:t>
            </a:r>
            <a:r>
              <a:rPr sz="32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de 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las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Piedras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arrive from  </a:t>
            </a:r>
            <a:r>
              <a:rPr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Nacogdoches</a:t>
            </a:r>
            <a:r>
              <a:rPr lang="en-US"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85800" indent="-685800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marR="1068070" indent="-457200">
              <a:lnSpc>
                <a:spcPts val="344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Piedras </a:t>
            </a:r>
            <a:r>
              <a:rPr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blames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</a:t>
            </a:r>
            <a:r>
              <a:rPr sz="3200" b="1" spc="-1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 outbreak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marR="344805" indent="-457200">
              <a:lnSpc>
                <a:spcPts val="3429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</a:t>
            </a:r>
            <a:r>
              <a:rPr sz="32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removed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from </a:t>
            </a:r>
            <a:r>
              <a:rPr sz="32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his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post</a:t>
            </a:r>
            <a:r>
              <a:rPr sz="3200" b="1" spc="-2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and 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prisoners</a:t>
            </a:r>
            <a:r>
              <a:rPr sz="3200" b="1" spc="-1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b="1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released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A213D-37B1-4250-97A8-034421630468}"/>
              </a:ext>
            </a:extLst>
          </p:cNvPr>
          <p:cNvSpPr txBox="1"/>
          <p:nvPr/>
        </p:nvSpPr>
        <p:spPr>
          <a:xfrm>
            <a:off x="152400" y="43032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 of Velasco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588770"/>
            <a:ext cx="7855584" cy="4275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John Austin returns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with the</a:t>
            </a:r>
            <a:r>
              <a:rPr sz="3200" spc="-2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cannon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Unaware 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what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has</a:t>
            </a:r>
            <a:r>
              <a:rPr sz="3200" spc="-16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happened</a:t>
            </a:r>
            <a:r>
              <a:rPr lang="en-US"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marR="5080" indent="-457200">
              <a:lnSpc>
                <a:spcPts val="344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3113405" algn="l"/>
              </a:tabLst>
            </a:pP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June</a:t>
            </a:r>
            <a:r>
              <a:rPr sz="3200" spc="-5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6,</a:t>
            </a:r>
            <a:r>
              <a:rPr sz="3200" spc="-4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1832:	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At Velasco, </a:t>
            </a:r>
            <a:r>
              <a:rPr sz="32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Mexican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troops</a:t>
            </a:r>
            <a:r>
              <a:rPr sz="3200" spc="-114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refuse</a:t>
            </a:r>
            <a:r>
              <a:rPr sz="3200" spc="-7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 let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Austin </a:t>
            </a:r>
            <a:r>
              <a:rPr sz="32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and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company</a:t>
            </a:r>
            <a:r>
              <a:rPr sz="3200" spc="-2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pass</a:t>
            </a:r>
            <a:r>
              <a:rPr lang="en-US"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71500" indent="-571500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Fighting breaks</a:t>
            </a:r>
            <a:r>
              <a:rPr sz="3200" spc="-15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out</a:t>
            </a:r>
            <a:r>
              <a:rPr lang="en-US" sz="32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392D5-5EAE-4474-960A-37D3E0F9278A}"/>
              </a:ext>
            </a:extLst>
          </p:cNvPr>
          <p:cNvSpPr txBox="1"/>
          <p:nvPr/>
        </p:nvSpPr>
        <p:spPr>
          <a:xfrm>
            <a:off x="152400" y="43032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 of Velasco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7029"/>
            <a:ext cx="7895590" cy="4503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Texans defeat the Mexican</a:t>
            </a:r>
            <a:r>
              <a:rPr sz="36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forces.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900" indent="-342900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618490" indent="-571500">
              <a:lnSpc>
                <a:spcPts val="431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Arrived </a:t>
            </a:r>
            <a:r>
              <a:rPr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 </a:t>
            </a: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Anahuac triumphantly  only </a:t>
            </a:r>
            <a:r>
              <a:rPr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to </a:t>
            </a: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find the conflict</a:t>
            </a:r>
            <a:r>
              <a:rPr sz="36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settled</a:t>
            </a:r>
            <a:r>
              <a:rPr lang="en-US" sz="36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342900" indent="-342900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852169" indent="-571500">
              <a:lnSpc>
                <a:spcPts val="4310"/>
              </a:lnSpc>
              <a:buFont typeface="Wingdings" panose="05000000000000000000" pitchFamily="2" charset="2"/>
              <a:buChar char="§"/>
              <a:tabLst>
                <a:tab pos="492125" algn="l"/>
                <a:tab pos="492759" algn="l"/>
              </a:tabLst>
            </a:pP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Battle </a:t>
            </a:r>
            <a:r>
              <a:rPr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Velasco could be  called </a:t>
            </a:r>
            <a:r>
              <a:rPr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</a:t>
            </a:r>
            <a:r>
              <a:rPr sz="3600" b="1" u="sng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mistake</a:t>
            </a:r>
            <a:r>
              <a:rPr lang="en-US"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, which would lead to an increase in tensions</a:t>
            </a:r>
            <a:r>
              <a:rPr sz="3600" b="1" u="sng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C7A23-D808-43F7-9CDE-A236661F8E9B}"/>
              </a:ext>
            </a:extLst>
          </p:cNvPr>
          <p:cNvSpPr txBox="1"/>
          <p:nvPr/>
        </p:nvSpPr>
        <p:spPr>
          <a:xfrm>
            <a:off x="152400" y="43032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 of Velasco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587" y="1676400"/>
            <a:ext cx="7769225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51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Mexican authority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continued to 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grow</a:t>
            </a:r>
            <a:r>
              <a:rPr sz="4000" spc="-7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stronger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457200" indent="-457200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130175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Texans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hoped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that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Santa Anna  would </a:t>
            </a:r>
            <a:r>
              <a:rPr sz="4000" spc="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be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successful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 ousting 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Bustamante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FA4D5-12C6-411B-A3B9-5802241D5878}"/>
              </a:ext>
            </a:extLst>
          </p:cNvPr>
          <p:cNvSpPr txBox="1"/>
          <p:nvPr/>
        </p:nvSpPr>
        <p:spPr>
          <a:xfrm>
            <a:off x="838200" y="3810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What next??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67000"/>
          </a:xfrm>
          <a:custGeom>
            <a:avLst/>
            <a:gdLst/>
            <a:ahLst/>
            <a:cxnLst/>
            <a:rect l="l" t="t" r="r" b="b"/>
            <a:pathLst>
              <a:path w="9144000" h="2667000">
                <a:moveTo>
                  <a:pt x="0" y="2667000"/>
                </a:moveTo>
                <a:lnTo>
                  <a:pt x="9144000" y="2667000"/>
                </a:lnTo>
                <a:lnTo>
                  <a:pt x="9144000" y="0"/>
                </a:lnTo>
                <a:lnTo>
                  <a:pt x="0" y="0"/>
                </a:lnTo>
                <a:lnTo>
                  <a:pt x="0" y="266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86250"/>
            <a:ext cx="9144000" cy="2571750"/>
          </a:xfrm>
          <a:custGeom>
            <a:avLst/>
            <a:gdLst/>
            <a:ahLst/>
            <a:cxnLst/>
            <a:rect l="l" t="t" r="r" b="b"/>
            <a:pathLst>
              <a:path w="9144000" h="2571750">
                <a:moveTo>
                  <a:pt x="0" y="2571750"/>
                </a:moveTo>
                <a:lnTo>
                  <a:pt x="9144000" y="2571750"/>
                </a:lnTo>
                <a:lnTo>
                  <a:pt x="9144000" y="0"/>
                </a:lnTo>
                <a:lnTo>
                  <a:pt x="0" y="0"/>
                </a:lnTo>
                <a:lnTo>
                  <a:pt x="0" y="257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-17194"/>
            <a:ext cx="4724400" cy="3672840"/>
          </a:xfrm>
          <a:prstGeom prst="rect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31846"/>
            <a:ext cx="9144000" cy="3210560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0"/>
            <a:ext cx="4419600" cy="3731846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2345370"/>
            <a:ext cx="5715000" cy="216726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Estrangelo Edessa" panose="03080600000000000000" pitchFamily="66" charset="0"/>
              </a:rPr>
              <a:t>Prelude to Revolution: </a:t>
            </a:r>
          </a:p>
          <a:p>
            <a:pPr>
              <a:lnSpc>
                <a:spcPct val="100000"/>
              </a:lnSpc>
            </a:pPr>
            <a:r>
              <a:rPr sz="4000" b="1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Estrangelo Edessa" panose="03080600000000000000" pitchFamily="66" charset="0"/>
              </a:rPr>
              <a:t>Tensions</a:t>
            </a:r>
            <a:r>
              <a:rPr sz="4000" b="1" spc="-6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Estrangelo Edessa" panose="03080600000000000000" pitchFamily="66" charset="0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Estrangelo Edessa" panose="03080600000000000000" pitchFamily="66" charset="0"/>
              </a:rPr>
              <a:t>Grow</a:t>
            </a:r>
            <a:endParaRPr lang="en-US" sz="4400" b="1" spc="-5" dirty="0">
              <a:solidFill>
                <a:srgbClr val="FFFFFF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Estrangelo Edessa" panose="03080600000000000000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Estrangelo Edessa" panose="03080600000000000000" pitchFamily="66" charset="0"/>
              </a:rPr>
              <a:t>Wayne Davidson M. Ed.</a:t>
            </a:r>
          </a:p>
          <a:p>
            <a:pPr>
              <a:lnSpc>
                <a:spcPct val="1000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Estrangelo Edessa" panose="03080600000000000000" pitchFamily="66" charset="0"/>
              </a:rPr>
              <a:t>Da Vinci School for Science and the Arts</a:t>
            </a:r>
            <a:endParaRPr sz="2800" b="1" dirty="0">
              <a:latin typeface="Adobe Gothic Std B" panose="020B0800000000000000" pitchFamily="34" charset="-128"/>
              <a:ea typeface="Adobe Gothic Std B" panose="020B0800000000000000" pitchFamily="34" charset="-128"/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0999" y="1637029"/>
            <a:ext cx="8458201" cy="425949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98500" marR="280035" indent="-685800">
              <a:lnSpc>
                <a:spcPct val="99700"/>
              </a:lnSpc>
              <a:spcBef>
                <a:spcPts val="114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Mexico places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troops 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 Texas to </a:t>
            </a:r>
            <a:r>
              <a:rPr sz="48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enforce</a:t>
            </a:r>
            <a:r>
              <a:rPr lang="en-US" sz="48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the</a:t>
            </a:r>
            <a:r>
              <a:rPr sz="48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Law of April 6,</a:t>
            </a:r>
            <a:r>
              <a:rPr lang="en-US"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1830</a:t>
            </a:r>
            <a:r>
              <a:rPr lang="en-US"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</a:p>
          <a:p>
            <a:pPr marL="12700" marR="280035">
              <a:lnSpc>
                <a:spcPct val="99700"/>
              </a:lnSpc>
              <a:spcBef>
                <a:spcPts val="114"/>
              </a:spcBef>
              <a:tabLst>
                <a:tab pos="355600" algn="l"/>
              </a:tabLst>
            </a:pP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698500" marR="5080" indent="-685800">
              <a:lnSpc>
                <a:spcPts val="573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Conflict ensues</a:t>
            </a:r>
            <a:r>
              <a:rPr sz="4800" spc="-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between</a:t>
            </a:r>
            <a:r>
              <a:rPr lang="en-US"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the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settlers </a:t>
            </a:r>
            <a:r>
              <a:rPr sz="48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and</a:t>
            </a:r>
            <a:r>
              <a:rPr sz="48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soldiers</a:t>
            </a:r>
            <a:r>
              <a:rPr lang="en-US" sz="48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48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78D41-6481-4EF7-8BFD-FBF1A02929A3}"/>
              </a:ext>
            </a:extLst>
          </p:cNvPr>
          <p:cNvSpPr txBox="1"/>
          <p:nvPr/>
        </p:nvSpPr>
        <p:spPr>
          <a:xfrm>
            <a:off x="190500" y="149305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5759"/>
            <a:ext cx="802830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715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5600" algn="l"/>
                <a:tab pos="2961640" algn="l"/>
              </a:tabLst>
            </a:pP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Fall</a:t>
            </a:r>
            <a:r>
              <a:rPr sz="4000" spc="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1830:	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Troops</a:t>
            </a:r>
            <a:r>
              <a:rPr sz="4000" spc="-2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establish</a:t>
            </a:r>
            <a:r>
              <a:rPr sz="40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fort at the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mouth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 the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Trinity  River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on Galveston</a:t>
            </a:r>
            <a:r>
              <a:rPr sz="4000" spc="-1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Bay</a:t>
            </a:r>
            <a:r>
              <a:rPr lang="en-US"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857250" indent="-857250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  <a:tab pos="2783840" algn="l"/>
              </a:tabLst>
            </a:pP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Anahuac:	</a:t>
            </a:r>
            <a:r>
              <a:rPr lang="en-US"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mportant</a:t>
            </a:r>
            <a:r>
              <a:rPr sz="4000" spc="-6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immigration point </a:t>
            </a:r>
            <a:r>
              <a:rPr sz="40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and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trade</a:t>
            </a:r>
            <a:r>
              <a:rPr sz="4000" spc="-9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route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D8D47-2A66-420A-9A16-F1E630E36054}"/>
              </a:ext>
            </a:extLst>
          </p:cNvPr>
          <p:cNvSpPr txBox="1"/>
          <p:nvPr/>
        </p:nvSpPr>
        <p:spPr>
          <a:xfrm>
            <a:off x="190500" y="149305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7029"/>
            <a:ext cx="8304531" cy="452175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84200" marR="1909445" indent="-571500">
              <a:lnSpc>
                <a:spcPts val="4300"/>
              </a:lnSpc>
              <a:spcBef>
                <a:spcPts val="26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Col. Juan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Davi</a:t>
            </a:r>
            <a:r>
              <a:rPr lang="en-US"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 commanded troops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at</a:t>
            </a:r>
            <a:r>
              <a:rPr sz="3600" spc="-3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fort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85800" indent="-685800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Francisco Madero,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surveyor, was  approving land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titles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for settlers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in 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</a:t>
            </a:r>
            <a:r>
              <a:rPr sz="3600" spc="-7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area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85800" indent="-685800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0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  <a:tab pos="2671445" algn="l"/>
              </a:tabLst>
            </a:pP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Feb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ruary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1831:	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Madero is a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rrested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by</a:t>
            </a:r>
            <a:r>
              <a:rPr sz="3600" spc="-7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9D2F8-23E7-4B12-B92E-6BB3EFA5C810}"/>
              </a:ext>
            </a:extLst>
          </p:cNvPr>
          <p:cNvSpPr txBox="1"/>
          <p:nvPr/>
        </p:nvSpPr>
        <p:spPr>
          <a:xfrm>
            <a:off x="190500" y="149305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8299"/>
            <a:ext cx="8037830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Settlers are very angry.</a:t>
            </a:r>
          </a:p>
          <a:p>
            <a:pPr marL="698500" indent="-6858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698500" indent="-6858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dissolves the town government of Liberty and “borrows” the slaves of residents to complete construction on the fort.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758E1-1A45-4D09-AB8C-9638D534AB33}"/>
              </a:ext>
            </a:extLst>
          </p:cNvPr>
          <p:cNvSpPr txBox="1"/>
          <p:nvPr/>
        </p:nvSpPr>
        <p:spPr>
          <a:xfrm>
            <a:off x="190500" y="149305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5759"/>
            <a:ext cx="801624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23749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George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Fisher: U.S. settler and 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Mexican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customs</a:t>
            </a:r>
            <a:r>
              <a:rPr sz="4000" spc="-6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official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857250" indent="-857250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sz="2400" dirty="0"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Issues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rule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that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all ships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landing  in </a:t>
            </a:r>
            <a:r>
              <a:rPr sz="40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Texas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pay their customs  duties </a:t>
            </a:r>
            <a:r>
              <a:rPr sz="40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at</a:t>
            </a:r>
            <a:r>
              <a:rPr sz="4000" spc="-4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Anahuac</a:t>
            </a:r>
            <a:endParaRPr sz="40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82D60-7553-4B03-8B70-F6CE5D55D346}"/>
              </a:ext>
            </a:extLst>
          </p:cNvPr>
          <p:cNvSpPr txBox="1"/>
          <p:nvPr/>
        </p:nvSpPr>
        <p:spPr>
          <a:xfrm>
            <a:off x="190500" y="149305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1637029"/>
            <a:ext cx="8229599" cy="46602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84200" marR="194945" indent="-571500">
              <a:lnSpc>
                <a:spcPts val="4300"/>
              </a:lnSpc>
              <a:spcBef>
                <a:spcPts val="26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Some ship captain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ignored Fisher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'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  rule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marR="1299210" indent="-571500">
              <a:lnSpc>
                <a:spcPts val="4310"/>
              </a:lnSpc>
              <a:spcBef>
                <a:spcPts val="3529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sent 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out soldiers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to enforce the law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, 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some shots were fired, and 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one soldier  wounded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marR="5080" indent="-571500">
              <a:lnSpc>
                <a:spcPct val="99800"/>
              </a:lnSpc>
              <a:spcBef>
                <a:spcPts val="3384"/>
              </a:spcBef>
              <a:buFont typeface="Wingdings" panose="05000000000000000000" pitchFamily="2" charset="2"/>
              <a:buChar char="§"/>
              <a:tabLst>
                <a:tab pos="355600" algn="l"/>
                <a:tab pos="2141855" algn="l"/>
              </a:tabLst>
            </a:pP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Austin:	</a:t>
            </a:r>
            <a:r>
              <a:rPr lang="en-US"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aid the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act 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was not</a:t>
            </a:r>
            <a:r>
              <a:rPr sz="3200" spc="-1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one of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disloyalty, but </a:t>
            </a:r>
            <a:r>
              <a:rPr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problem with Fisher</a:t>
            </a:r>
            <a:endParaRPr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B5164-2862-47B4-81A9-2753713D7098}"/>
              </a:ext>
            </a:extLst>
          </p:cNvPr>
          <p:cNvSpPr txBox="1"/>
          <p:nvPr/>
        </p:nvSpPr>
        <p:spPr>
          <a:xfrm>
            <a:off x="190500" y="93034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600200"/>
            <a:ext cx="7877809" cy="4390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</a:t>
            </a:r>
            <a:r>
              <a:rPr lang="en-US"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ans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were </a:t>
            </a:r>
            <a:r>
              <a:rPr sz="3600" u="heavy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unpleased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with 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the performance of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George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Fishe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as a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customs</a:t>
            </a:r>
            <a:r>
              <a:rPr sz="3600" spc="-2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collector.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  <a:p>
            <a:pPr marL="584200" marR="144780" indent="-571500">
              <a:lnSpc>
                <a:spcPct val="99900"/>
              </a:lnSpc>
              <a:spcBef>
                <a:spcPts val="3915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Bradburn arrests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several 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citizens, including</a:t>
            </a:r>
            <a:r>
              <a:rPr lang="en-US"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two attorneys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William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B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arret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Travis </a:t>
            </a:r>
            <a:r>
              <a:rPr sz="36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&amp;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Patrick Jack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,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which</a:t>
            </a:r>
            <a:r>
              <a:rPr sz="3600" spc="-9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lang="en-US"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further enraged</a:t>
            </a:r>
            <a:r>
              <a:rPr sz="3600" spc="-5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Tex</a:t>
            </a:r>
            <a:r>
              <a:rPr lang="en-US"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i</a:t>
            </a:r>
            <a:r>
              <a:rPr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ans</a:t>
            </a:r>
            <a:r>
              <a:rPr lang="en-US" sz="3600" spc="-1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Comic Sans MS"/>
              </a:rPr>
              <a:t>.</a:t>
            </a:r>
            <a:endParaRPr sz="3600" dirty="0">
              <a:latin typeface="Adobe Gothic Std B" panose="020B0800000000000000" pitchFamily="34" charset="-128"/>
              <a:ea typeface="Adobe Gothic Std B" panose="020B0800000000000000" pitchFamily="34" charset="-128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DCEB5-0EAF-4005-B92F-7EC1BD3BB933}"/>
              </a:ext>
            </a:extLst>
          </p:cNvPr>
          <p:cNvSpPr txBox="1"/>
          <p:nvPr/>
        </p:nvSpPr>
        <p:spPr>
          <a:xfrm>
            <a:off x="190500" y="93034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at Anahuac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1405</TotalTime>
  <Words>545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Century Gothic</vt:lpstr>
      <vt:lpstr>Comic Sans MS</vt:lpstr>
      <vt:lpstr>Estrangelo Edessa</vt:lpstr>
      <vt:lpstr>Times New Roman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Nicholas Taylor</dc:creator>
  <cp:lastModifiedBy>Wayne Davidson</cp:lastModifiedBy>
  <cp:revision>12</cp:revision>
  <dcterms:created xsi:type="dcterms:W3CDTF">2017-12-07T19:32:05Z</dcterms:created>
  <dcterms:modified xsi:type="dcterms:W3CDTF">2018-10-30T18:23:30Z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2007-11-29T00:00:00Z</vt:filetime>
  </property>
  <property fmtid="{D5CDD505-2E9C-101B-9397-08002B2CF9AE}" pid="3" name="Creator">
    <vt:lpwstr>Impress</vt:lpwstr>
  </property>
  <property fmtid="{D5CDD505-2E9C-101B-9397-08002B2CF9AE}" pid="4" name="LastSaved">
    <vt:filetime>2007-11-29T00:00:00Z</vt:filetime>
  </property>
</Properties>
</file>