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27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04435-1A62-4BAE-8E03-737FF109348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06581-A654-4895-A3CC-FBAA6D14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2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6581-A654-4895-A3CC-FBAA6D144E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8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8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3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84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7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9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7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9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8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5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7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0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0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B388A1-D7ED-4401-9FDF-65720EF7691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729856-463D-4841-AC6B-5382A6F0D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86" y="-1"/>
            <a:ext cx="5856514" cy="3758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958" y="1"/>
            <a:ext cx="6482443" cy="3804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5484" y="3758390"/>
            <a:ext cx="5840186" cy="3093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63287" y="2752699"/>
            <a:ext cx="6482441" cy="2462213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FrankRuehl" panose="020E0503060101010101" pitchFamily="34" charset="-79"/>
              </a:rPr>
              <a:t>Conflicts of Empire: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FrankRuehl" panose="020E0503060101010101" pitchFamily="34" charset="-79"/>
              </a:rPr>
              <a:t>Changes in Spanish Texas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FrankRuehl" panose="020E0503060101010101" pitchFamily="34" charset="-79"/>
              </a:rPr>
              <a:t>Wayne Davidson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FrankRuehl" panose="020E0503060101010101" pitchFamily="34" charset="-79"/>
              </a:rPr>
              <a:t>M.Ed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FrankRuehl" panose="020E0503060101010101" pitchFamily="34" charset="-79"/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FrankRuehl" panose="020E0503060101010101" pitchFamily="34" charset="-79"/>
              </a:rPr>
              <a:t>Da Vinci School for Science and the Arts</a:t>
            </a:r>
          </a:p>
        </p:txBody>
      </p:sp>
    </p:spTree>
    <p:extLst>
      <p:ext uri="{BB962C8B-B14F-4D97-AF65-F5344CB8AC3E}">
        <p14:creationId xmlns:p14="http://schemas.microsoft.com/office/powerpoint/2010/main" val="71311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275618"/>
            <a:ext cx="12001499" cy="769412"/>
          </a:xfrm>
        </p:spPr>
        <p:txBody>
          <a:bodyPr>
            <a:normAutofit/>
          </a:bodyPr>
          <a:lstStyle/>
          <a:p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The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MarquÉs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de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Rubí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3917" y="1387378"/>
            <a:ext cx="7087226" cy="516037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Recommendations: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 pull back to the “real” Frontier.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a string of forts from California to </a:t>
            </a:r>
            <a:r>
              <a:rPr lang="en-US" sz="2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</a:t>
            </a: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San Antonio and Santa Fe would remain above this line.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Abandon The East Texas settlements.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lum contrast="-40000"/>
          </a:blip>
          <a:stretch>
            <a:fillRect/>
          </a:stretch>
        </p:blipFill>
        <p:spPr>
          <a:xfrm>
            <a:off x="7723415" y="1387378"/>
            <a:ext cx="3807812" cy="4392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3415" y="6008914"/>
            <a:ext cx="398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Page from the </a:t>
            </a:r>
            <a:r>
              <a:rPr lang="en-US" b="1" i="1" dirty="0" err="1">
                <a:solidFill>
                  <a:schemeClr val="bg1"/>
                </a:solidFill>
              </a:rPr>
              <a:t>Marqués</a:t>
            </a:r>
            <a:r>
              <a:rPr lang="en-US" b="1" i="1" dirty="0">
                <a:solidFill>
                  <a:schemeClr val="bg1"/>
                </a:solidFill>
              </a:rPr>
              <a:t> de </a:t>
            </a:r>
            <a:r>
              <a:rPr lang="en-US" b="1" i="1" dirty="0" err="1">
                <a:solidFill>
                  <a:schemeClr val="bg1"/>
                </a:solidFill>
              </a:rPr>
              <a:t>Rubí’s</a:t>
            </a:r>
            <a:r>
              <a:rPr lang="en-US" b="1" i="1" dirty="0">
                <a:solidFill>
                  <a:schemeClr val="bg1"/>
                </a:solidFill>
              </a:rPr>
              <a:t> diary.</a:t>
            </a:r>
          </a:p>
        </p:txBody>
      </p:sp>
    </p:spTree>
    <p:extLst>
      <p:ext uri="{BB962C8B-B14F-4D97-AF65-F5344CB8AC3E}">
        <p14:creationId xmlns:p14="http://schemas.microsoft.com/office/powerpoint/2010/main" val="360121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6571" y="1143001"/>
            <a:ext cx="10951029" cy="5176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Recommendations for Texas:</a:t>
            </a:r>
          </a:p>
          <a:p>
            <a:pPr marL="742950" indent="-742950">
              <a:buClr>
                <a:schemeClr val="bg1"/>
              </a:buClr>
              <a:buFont typeface="+mj-lt"/>
              <a:buAutoNum type="arabicPeriod"/>
            </a:pPr>
            <a:r>
              <a:rPr 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Abandon all missions and presidios except those at La Bahía and San Antonio.</a:t>
            </a:r>
          </a:p>
          <a:p>
            <a:pPr marL="742950" indent="-742950">
              <a:buClr>
                <a:schemeClr val="bg1"/>
              </a:buClr>
              <a:buFont typeface="+mj-lt"/>
              <a:buAutoNum type="arabicPeriod"/>
            </a:pPr>
            <a:r>
              <a:rPr 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San Antonio should replace Los </a:t>
            </a:r>
            <a:r>
              <a:rPr lang="en-US" sz="36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Adaes</a:t>
            </a:r>
            <a:r>
              <a:rPr 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as the capital of Spanish Texas.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144989"/>
            <a:ext cx="12191999" cy="998012"/>
          </a:xfrm>
        </p:spPr>
        <p:txBody>
          <a:bodyPr>
            <a:normAutofit/>
          </a:bodyPr>
          <a:lstStyle/>
          <a:p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The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MarquÉs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de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Rubí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5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6571" y="1143001"/>
            <a:ext cx="11560629" cy="5176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Recommendations for Texas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(Continued):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SansMS"/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rabicPeriod" startAt="3"/>
            </a:pPr>
            <a:r>
              <a:rPr 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Spanish population in East Texas should be moved to San Antonio to strengthen defense of the settlement and mission there.</a:t>
            </a:r>
          </a:p>
          <a:p>
            <a:pPr marL="742950" indent="-742950">
              <a:buClr>
                <a:schemeClr val="bg1"/>
              </a:buClr>
              <a:buFont typeface="+mj-lt"/>
              <a:buAutoNum type="arabicPeriod" startAt="3"/>
            </a:pPr>
            <a:r>
              <a:rPr 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Befriend the Comanche and use them to help in fighting the Apache.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144989"/>
            <a:ext cx="12191999" cy="998012"/>
          </a:xfrm>
        </p:spPr>
        <p:txBody>
          <a:bodyPr>
            <a:normAutofit/>
          </a:bodyPr>
          <a:lstStyle/>
          <a:p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The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MarquÉs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de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Rubí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660"/>
            <a:ext cx="12191999" cy="103066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Changes in Texas Policies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anose="0209070708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6185" y="1159330"/>
            <a:ext cx="11234057" cy="4631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1773, the Spanish begin the withdrawal from East Texas.</a:t>
            </a:r>
          </a:p>
          <a:p>
            <a:pPr marL="0" indent="0">
              <a:buNone/>
            </a:pPr>
            <a:endParaRPr lang="en-US" sz="3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5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Tejanos-persons of Spanish descent who lived in Texas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25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3" y="144990"/>
            <a:ext cx="12191999" cy="1079654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  <a:latin typeface="Engravers MT" panose="02090707080505020304" pitchFamily="18" charset="0"/>
              </a:rPr>
              <a:t>Changes in Texas Policies</a:t>
            </a:r>
            <a:br>
              <a:rPr lang="en-US" sz="2800" dirty="0">
                <a:solidFill>
                  <a:srgbClr val="FFFFFF"/>
                </a:solidFill>
                <a:latin typeface="Arial-Black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5372" y="832758"/>
            <a:ext cx="11560628" cy="5910942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FFFFFF"/>
                </a:solidFill>
                <a:ea typeface="+mj-ea"/>
                <a:cs typeface="+mj-cs"/>
              </a:rPr>
              <a:t>People did not want to leave.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Los </a:t>
            </a:r>
            <a:r>
              <a:rPr lang="en-US" sz="44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Adaes</a:t>
            </a:r>
            <a:r>
              <a:rPr lang="en-US"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replaces San Antonio as The capital of Spanish Texas.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FFFFFF"/>
                </a:solidFill>
              </a:rPr>
              <a:t>Best farmland is already taken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FFFFFF"/>
                </a:solidFill>
              </a:rPr>
              <a:t>People become homesick and ask to return home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88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3" y="144990"/>
            <a:ext cx="12191999" cy="1079654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  <a:latin typeface="Engravers MT" panose="02090707080505020304" pitchFamily="18" charset="0"/>
              </a:rPr>
              <a:t>Changes in Texas Policies</a:t>
            </a:r>
            <a:br>
              <a:rPr lang="en-US" sz="2800" dirty="0">
                <a:solidFill>
                  <a:srgbClr val="FFFFFF"/>
                </a:solidFill>
                <a:latin typeface="Arial-Black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5372" y="832758"/>
            <a:ext cx="11560628" cy="5355771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Allowed to return as far east as the Trinity River.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1774: Antonio Gil </a:t>
            </a:r>
            <a:r>
              <a:rPr lang="en-US" sz="44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Ybarbo</a:t>
            </a:r>
            <a:r>
              <a:rPr lang="en-US"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-led a group to present-day Madison County where they founded </a:t>
            </a:r>
            <a:r>
              <a:rPr lang="en-US" sz="44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Bucareli</a:t>
            </a:r>
            <a:r>
              <a:rPr lang="en-US"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161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3" y="144990"/>
            <a:ext cx="12191999" cy="1079654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  <a:latin typeface="Engravers MT" panose="02090707080505020304" pitchFamily="18" charset="0"/>
              </a:rPr>
              <a:t>Changes in Texas Policies</a:t>
            </a:r>
            <a:br>
              <a:rPr lang="en-US" sz="2800" dirty="0">
                <a:solidFill>
                  <a:srgbClr val="FFFFFF"/>
                </a:solidFill>
                <a:latin typeface="Arial-Black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5372" y="832758"/>
            <a:ext cx="11560628" cy="5355771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4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Bucareli</a:t>
            </a:r>
            <a:r>
              <a:rPr lang="en-US" sz="4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is plagued by Comanche raids, disease, and flooding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4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Antonio Gil </a:t>
            </a:r>
            <a:r>
              <a:rPr lang="en-US" sz="4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Ybarbo</a:t>
            </a:r>
            <a:r>
              <a:rPr lang="en-US" sz="4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leads settlers further east.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44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259289"/>
            <a:ext cx="12306300" cy="90004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FFFFF"/>
                </a:solidFill>
                <a:latin typeface="Engravers MT" panose="02090707080505020304" pitchFamily="18" charset="0"/>
              </a:rPr>
              <a:t>Changes in Texas Policies</a:t>
            </a:r>
            <a:br>
              <a:rPr lang="en-US" sz="2800" dirty="0">
                <a:solidFill>
                  <a:srgbClr val="FFFFFF"/>
                </a:solidFill>
                <a:latin typeface="Arial-Black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4219" y="1159328"/>
            <a:ext cx="4699510" cy="43923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482443" y="1159328"/>
            <a:ext cx="5110843" cy="4000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Gil </a:t>
            </a:r>
            <a:r>
              <a:rPr lang="en-US" sz="36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Ybarbo</a:t>
            </a:r>
            <a:r>
              <a:rPr 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founded the town of Nacogdoches, which became a gateway between Texas and Louisiana.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4219" y="5682343"/>
            <a:ext cx="4699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none" strike="noStrike" baseline="0" dirty="0">
                <a:solidFill>
                  <a:srgbClr val="FFFFFF"/>
                </a:solidFill>
                <a:latin typeface="Arial-BoldItalicMT"/>
              </a:rPr>
              <a:t>Statue of Antonio Gil </a:t>
            </a:r>
            <a:r>
              <a:rPr lang="en-US" b="1" i="1" u="none" strike="noStrike" baseline="0" dirty="0" err="1">
                <a:solidFill>
                  <a:srgbClr val="FFFFFF"/>
                </a:solidFill>
                <a:latin typeface="Arial-BoldItalicMT"/>
              </a:rPr>
              <a:t>Ybarbo</a:t>
            </a:r>
            <a:r>
              <a:rPr lang="en-US" b="1" i="1" u="none" strike="noStrike" baseline="0" dirty="0">
                <a:solidFill>
                  <a:srgbClr val="FFFFFF"/>
                </a:solidFill>
                <a:latin typeface="Arial-BoldItalicMT"/>
              </a:rPr>
              <a:t> in present-day Nacogdoches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38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3" y="144990"/>
            <a:ext cx="12191999" cy="1079654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  <a:latin typeface="Engravers MT" panose="02090707080505020304" pitchFamily="18" charset="0"/>
              </a:rPr>
              <a:t>Changes in Texas Policies</a:t>
            </a:r>
            <a:br>
              <a:rPr lang="en-US" sz="2800" dirty="0">
                <a:solidFill>
                  <a:srgbClr val="FFFFFF"/>
                </a:solidFill>
                <a:latin typeface="Arial-Black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5372" y="832758"/>
            <a:ext cx="11560628" cy="5355771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5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1785: The Spanish sign a peace treaty with the Comanche Indians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5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Treaty maintained peace for some 30 years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53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2" y="388310"/>
            <a:ext cx="11789228" cy="802069"/>
          </a:xfrm>
        </p:spPr>
        <p:txBody>
          <a:bodyPr>
            <a:noAutofit/>
          </a:bodyPr>
          <a:lstStyle/>
          <a:p>
            <a:r>
              <a:rPr lang="en-US" sz="40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The </a:t>
            </a:r>
            <a:r>
              <a:rPr lang="en-US" sz="4000" b="1" cap="none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MarquÉs</a:t>
            </a:r>
            <a:r>
              <a:rPr lang="en-US" sz="40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de </a:t>
            </a:r>
            <a:r>
              <a:rPr lang="en-US" sz="4000" b="1" cap="none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Rubí</a:t>
            </a:r>
            <a:r>
              <a:rPr lang="en-US" sz="40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Report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02129" y="1572138"/>
            <a:ext cx="4985002" cy="3042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298" y="1572138"/>
            <a:ext cx="4871359" cy="3042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843" y="4784271"/>
            <a:ext cx="11217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1754: France and England go to war over control of the Ohio Valley.</a:t>
            </a:r>
          </a:p>
        </p:txBody>
      </p:sp>
    </p:spTree>
    <p:extLst>
      <p:ext uri="{BB962C8B-B14F-4D97-AF65-F5344CB8AC3E}">
        <p14:creationId xmlns:p14="http://schemas.microsoft.com/office/powerpoint/2010/main" val="397753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1318"/>
            <a:ext cx="12191999" cy="1128640"/>
          </a:xfrm>
        </p:spPr>
        <p:txBody>
          <a:bodyPr>
            <a:noAutofit/>
          </a:bodyPr>
          <a:lstStyle/>
          <a:p>
            <a:r>
              <a:rPr lang="en-US" sz="40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The </a:t>
            </a:r>
            <a:r>
              <a:rPr lang="en-US" sz="4000" b="1" cap="none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MarquÉs</a:t>
            </a:r>
            <a:r>
              <a:rPr lang="en-US" sz="40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de </a:t>
            </a:r>
            <a:r>
              <a:rPr lang="en-US" sz="4000" b="1" cap="none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Rubí</a:t>
            </a:r>
            <a:r>
              <a:rPr lang="en-US" sz="40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Report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7586" y="1289958"/>
            <a:ext cx="11201400" cy="3526971"/>
          </a:xfrm>
        </p:spPr>
        <p:txBody>
          <a:bodyPr>
            <a:noAutofit/>
          </a:bodyPr>
          <a:lstStyle/>
          <a:p>
            <a:pPr marL="914400" indent="-914400">
              <a:buClr>
                <a:schemeClr val="bg1"/>
              </a:buClr>
              <a:buFont typeface="+mj-lt"/>
              <a:buAutoNum type="arabicPeriod"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The war spreads to Europe</a:t>
            </a:r>
          </a:p>
          <a:p>
            <a:pPr marL="914400" indent="-914400">
              <a:buClr>
                <a:schemeClr val="bg1"/>
              </a:buClr>
              <a:buFont typeface="+mj-lt"/>
              <a:buAutoNum type="arabicPeriod"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Spain sides with France</a:t>
            </a:r>
          </a:p>
          <a:p>
            <a:pPr marL="914400" indent="-914400">
              <a:buClr>
                <a:schemeClr val="bg1"/>
              </a:buClr>
              <a:buFont typeface="+mj-lt"/>
              <a:buAutoNum type="arabicPeriod"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Britain Defeats France</a:t>
            </a:r>
          </a:p>
        </p:txBody>
      </p:sp>
    </p:spTree>
    <p:extLst>
      <p:ext uri="{BB962C8B-B14F-4D97-AF65-F5344CB8AC3E}">
        <p14:creationId xmlns:p14="http://schemas.microsoft.com/office/powerpoint/2010/main" val="4741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6631"/>
            <a:ext cx="12191999" cy="1030669"/>
          </a:xfrm>
        </p:spPr>
        <p:txBody>
          <a:bodyPr/>
          <a:lstStyle/>
          <a:p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The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MarquÉs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de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Rubí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Report</a:t>
            </a:r>
            <a:endParaRPr lang="en-US" dirty="0">
              <a:latin typeface="Engravers MT" panose="0209070708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5556" y="1257300"/>
            <a:ext cx="11576957" cy="4533899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4800" b="1" u="sng" dirty="0">
                <a:solidFill>
                  <a:schemeClr val="bg1"/>
                </a:solidFill>
                <a:ea typeface="Adobe Gothic Std B" panose="020B0800000000000000" pitchFamily="34" charset="-128"/>
              </a:rPr>
              <a:t>The treaty of Paris is signed after the war.</a:t>
            </a:r>
            <a:endParaRPr lang="en-US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  <a:cs typeface="FrankRuehl" panose="020E0503060101010101" pitchFamily="34" charset="-79"/>
            </a:endParaRPr>
          </a:p>
          <a:p>
            <a:pPr marL="457200" lvl="1" indent="0">
              <a:buClr>
                <a:schemeClr val="bg1"/>
              </a:buClr>
              <a:buNone/>
            </a:pPr>
            <a:r>
              <a:rPr lang="en-US" sz="4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  <a:cs typeface="FrankRuehl" panose="020E0503060101010101" pitchFamily="34" charset="-79"/>
              </a:rPr>
              <a:t>Cede- to officially give up a territory from one nation to another.</a:t>
            </a:r>
          </a:p>
        </p:txBody>
      </p:sp>
    </p:spTree>
    <p:extLst>
      <p:ext uri="{BB962C8B-B14F-4D97-AF65-F5344CB8AC3E}">
        <p14:creationId xmlns:p14="http://schemas.microsoft.com/office/powerpoint/2010/main" val="397366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304"/>
            <a:ext cx="12192000" cy="900039"/>
          </a:xfrm>
        </p:spPr>
        <p:txBody>
          <a:bodyPr>
            <a:normAutofit/>
          </a:bodyPr>
          <a:lstStyle/>
          <a:p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The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MarquÉs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de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Rubí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Report</a:t>
            </a:r>
            <a:endParaRPr lang="en-US" dirty="0">
              <a:latin typeface="Engravers MT" panose="0209070708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2899" y="1110344"/>
            <a:ext cx="11560629" cy="5355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Treaty of Paris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 Gives up Canada and all land east of the Mississippi River.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 gives up Florida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agreement gives Louisiana to Spain.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result, the French are no longer a threat to Texas.</a:t>
            </a:r>
          </a:p>
          <a:p>
            <a:pPr marL="971550" lvl="1" indent="-514350">
              <a:buFont typeface="+mj-lt"/>
              <a:buAutoNum type="arabicPeriod"/>
            </a:pP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46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5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6027003"/>
            <a:ext cx="12192000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America after the Treaty of Paris</a:t>
            </a:r>
          </a:p>
        </p:txBody>
      </p:sp>
    </p:spTree>
    <p:extLst>
      <p:ext uri="{BB962C8B-B14F-4D97-AF65-F5344CB8AC3E}">
        <p14:creationId xmlns:p14="http://schemas.microsoft.com/office/powerpoint/2010/main" val="129654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304"/>
            <a:ext cx="12191999" cy="720426"/>
          </a:xfrm>
        </p:spPr>
        <p:txBody>
          <a:bodyPr/>
          <a:lstStyle/>
          <a:p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The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MarquÉs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de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Rubí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0629" y="930730"/>
            <a:ext cx="5889171" cy="5388427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1766, </a:t>
            </a:r>
            <a:r>
              <a:rPr lang="fr-F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MarquÉs</a:t>
            </a:r>
            <a:r>
              <a:rPr lang="fr-F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Rubí</a:t>
            </a:r>
            <a:r>
              <a:rPr lang="fr-F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</a:t>
            </a:r>
            <a:r>
              <a:rPr lang="fr-F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inspection of the </a:t>
            </a:r>
            <a:r>
              <a:rPr lang="fr-FR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</a:t>
            </a:r>
            <a:r>
              <a:rPr lang="fr-F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borderlands</a:t>
            </a:r>
            <a:r>
              <a:rPr lang="fr-F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Clr>
                <a:schemeClr val="bg1"/>
              </a:buClr>
            </a:pPr>
            <a:r>
              <a:rPr lang="fr-F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fr-FR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</a:t>
            </a:r>
            <a:r>
              <a:rPr lang="fr-F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fr-F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concerned</a:t>
            </a:r>
            <a:r>
              <a:rPr lang="fr-F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fr-F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inspecting</a:t>
            </a:r>
            <a:r>
              <a:rPr lang="fr-F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</a:t>
            </a:r>
            <a:r>
              <a:rPr lang="fr-F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Presidios</a:t>
            </a:r>
            <a:endParaRPr lang="en-US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72200" y="1159330"/>
            <a:ext cx="5502275" cy="5012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89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13" y="242961"/>
            <a:ext cx="12191999" cy="671440"/>
          </a:xfrm>
        </p:spPr>
        <p:txBody>
          <a:bodyPr/>
          <a:lstStyle/>
          <a:p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The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MarquÉs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de </a:t>
            </a:r>
            <a:r>
              <a:rPr lang="en-US" sz="4000" b="1" cap="none" spc="5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Rubí</a:t>
            </a:r>
            <a:r>
              <a:rPr lang="en-US" sz="4000" b="1" cap="none" spc="5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Adobe Gothic Std B" panose="020B0800000000000000" pitchFamily="34" charset="-128"/>
              </a:rPr>
              <a:t> Report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593" y="1225689"/>
            <a:ext cx="119361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</a:rPr>
              <a:t>He found 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conditions at San Antonio and La Bahía.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</a:rPr>
              <a:t>He also noted that 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efforts to convert and befriend the Indians had failed.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chemeClr val="bg1"/>
                </a:solidFill>
              </a:rPr>
              <a:t>Rubí</a:t>
            </a:r>
            <a:r>
              <a:rPr lang="en-US" sz="4000" dirty="0">
                <a:solidFill>
                  <a:schemeClr val="bg1"/>
                </a:solidFill>
              </a:rPr>
              <a:t> noted that one of the reasons that Spanish America’s borderlands were being threatened in the 1760s was because 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 did not have the manpower, military might, or wealth to be able to hold its land there.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0852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10276</TotalTime>
  <Words>540</Words>
  <Application>Microsoft Office PowerPoint</Application>
  <PresentationFormat>Widescreen</PresentationFormat>
  <Paragraphs>64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Arial</vt:lpstr>
      <vt:lpstr>Arial-Black</vt:lpstr>
      <vt:lpstr>Arial-BoldItalicMT</vt:lpstr>
      <vt:lpstr>Calibri</vt:lpstr>
      <vt:lpstr>ComicSansMS</vt:lpstr>
      <vt:lpstr>Engravers MT</vt:lpstr>
      <vt:lpstr>FrankRuehl</vt:lpstr>
      <vt:lpstr>Tw Cen MT</vt:lpstr>
      <vt:lpstr>Wingdings</vt:lpstr>
      <vt:lpstr>Droplet</vt:lpstr>
      <vt:lpstr>PowerPoint Presentation</vt:lpstr>
      <vt:lpstr>The MarquÉs de Rubí Report</vt:lpstr>
      <vt:lpstr>The MarquÉs de Rubí Report</vt:lpstr>
      <vt:lpstr>The MarquÉs de Rubí Report</vt:lpstr>
      <vt:lpstr>The MarquÉs de Rubí Report</vt:lpstr>
      <vt:lpstr>PowerPoint Presentation</vt:lpstr>
      <vt:lpstr>PowerPoint Presentation</vt:lpstr>
      <vt:lpstr>The MarquÉs de Rubí Report</vt:lpstr>
      <vt:lpstr>The MarquÉs de Rubí Report</vt:lpstr>
      <vt:lpstr>The MarquÉs de Rubí Report</vt:lpstr>
      <vt:lpstr>The MarquÉs de Rubí Report</vt:lpstr>
      <vt:lpstr>The MarquÉs de Rubí Report</vt:lpstr>
      <vt:lpstr>Changes in Texas Policies</vt:lpstr>
      <vt:lpstr>Changes in Texas Policies </vt:lpstr>
      <vt:lpstr>Changes in Texas Policies </vt:lpstr>
      <vt:lpstr>Changes in Texas Policies </vt:lpstr>
      <vt:lpstr>Changes in Texas Policies </vt:lpstr>
      <vt:lpstr>Changes in Texas Policies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Davidson</dc:creator>
  <cp:lastModifiedBy>Wayne Davidson</cp:lastModifiedBy>
  <cp:revision>27</cp:revision>
  <dcterms:created xsi:type="dcterms:W3CDTF">2017-11-01T21:08:13Z</dcterms:created>
  <dcterms:modified xsi:type="dcterms:W3CDTF">2018-10-04T21:40:59Z</dcterms:modified>
</cp:coreProperties>
</file>