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6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7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2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8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4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200400"/>
          </a:xfrm>
          <a:custGeom>
            <a:avLst/>
            <a:gdLst/>
            <a:ahLst/>
            <a:cxnLst/>
            <a:rect l="l" t="t" r="r" b="b"/>
            <a:pathLst>
              <a:path w="9144000" h="3200400">
                <a:moveTo>
                  <a:pt x="0" y="3200400"/>
                </a:moveTo>
                <a:lnTo>
                  <a:pt x="9144000" y="3200400"/>
                </a:lnTo>
                <a:lnTo>
                  <a:pt x="9144000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16400"/>
            <a:ext cx="9144000" cy="2641600"/>
          </a:xfrm>
          <a:custGeom>
            <a:avLst/>
            <a:gdLst/>
            <a:ahLst/>
            <a:cxnLst/>
            <a:rect l="l" t="t" r="r" b="b"/>
            <a:pathLst>
              <a:path w="9144000" h="2641600">
                <a:moveTo>
                  <a:pt x="0" y="2641600"/>
                </a:moveTo>
                <a:lnTo>
                  <a:pt x="9144000" y="2641600"/>
                </a:lnTo>
                <a:lnTo>
                  <a:pt x="9144000" y="0"/>
                </a:lnTo>
                <a:lnTo>
                  <a:pt x="0" y="0"/>
                </a:lnTo>
                <a:lnTo>
                  <a:pt x="0" y="26416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0"/>
            <a:ext cx="44196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3733800"/>
            <a:ext cx="441960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-24882" y="3033643"/>
            <a:ext cx="4977882" cy="179792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R="5080">
              <a:tabLst>
                <a:tab pos="1647189" algn="l"/>
                <a:tab pos="2296160" algn="l"/>
              </a:tabLst>
            </a:pPr>
            <a:r>
              <a:rPr sz="4000" b="1" spc="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Conflicts of Empire </a:t>
            </a:r>
            <a:r>
              <a:rPr lang="en-US" sz="4000" b="1" spc="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:</a:t>
            </a:r>
          </a:p>
          <a:p>
            <a:pPr marR="5080">
              <a:tabLst>
                <a:tab pos="1647189" algn="l"/>
                <a:tab pos="2296160" algn="l"/>
              </a:tabLst>
            </a:pPr>
            <a:r>
              <a:rPr sz="2800" b="1" spc="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Spanish Rule Ends in Mexico</a:t>
            </a:r>
          </a:p>
          <a:p>
            <a:pPr marR="5080">
              <a:tabLst>
                <a:tab pos="1647189" algn="l"/>
                <a:tab pos="2296160" algn="l"/>
              </a:tabLst>
            </a:pPr>
            <a:r>
              <a:rPr lang="en-US" sz="2800" b="1" spc="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Wayne Davidson M. Ed</a:t>
            </a:r>
          </a:p>
          <a:p>
            <a:pPr marR="5080">
              <a:tabLst>
                <a:tab pos="1647189" algn="l"/>
                <a:tab pos="2296160" algn="l"/>
              </a:tabLst>
            </a:pPr>
            <a:r>
              <a:rPr lang="en-US" sz="2000" b="1" spc="5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Da Vinci School for Science and the Arts</a:t>
            </a:r>
            <a:endParaRPr sz="2000" b="1" spc="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dirty="0"/>
              <a:t>Tejano</a:t>
            </a:r>
            <a:r>
              <a:rPr sz="7200" b="1" spc="-30" dirty="0"/>
              <a:t> </a:t>
            </a:r>
            <a:r>
              <a:rPr sz="7200" b="1" spc="-5" dirty="0"/>
              <a:t>Ranchers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37029"/>
            <a:ext cx="8304531" cy="49340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98500" marR="252729" indent="-685800">
              <a:lnSpc>
                <a:spcPct val="99700"/>
              </a:lnSpc>
              <a:spcBef>
                <a:spcPts val="114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8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Wealthy Tejanos lived in houses that resembled forts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98500" marR="5080" indent="-685800">
              <a:lnSpc>
                <a:spcPct val="99700"/>
              </a:lnSpc>
              <a:spcBef>
                <a:spcPts val="3844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Others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lived in </a:t>
            </a:r>
            <a:r>
              <a:rPr sz="4800" b="1" u="sng" spc="-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jacales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-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 </a:t>
            </a:r>
            <a:r>
              <a:rPr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small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one room huts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made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sticks and</a:t>
            </a:r>
            <a:r>
              <a:rPr sz="4800" b="1" u="sng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mud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33346"/>
            <a:ext cx="9144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Mexican Policies in </a:t>
            </a:r>
            <a:r>
              <a:rPr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564640"/>
            <a:ext cx="8686800" cy="410650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98500" marR="1118870" indent="-685800">
              <a:lnSpc>
                <a:spcPts val="515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Spain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had beg</a:t>
            </a:r>
            <a:r>
              <a:rPr lang="en-US"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u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 to</a:t>
            </a:r>
            <a:r>
              <a:rPr lang="en-US"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secularize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lang="en-US" sz="48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missions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698500" marR="5080" indent="-685800">
              <a:lnSpc>
                <a:spcPct val="897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Secularize</a:t>
            </a:r>
            <a:r>
              <a:rPr lang="en-US"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-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process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moving from religious to civil</a:t>
            </a:r>
            <a:r>
              <a:rPr sz="4800" b="1" u="sng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control</a:t>
            </a:r>
            <a:r>
              <a:rPr lang="en-US"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7112"/>
            <a:ext cx="87629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Mexican Policies in </a:t>
            </a:r>
            <a:r>
              <a:rPr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4191000"/>
            <a:ext cx="8991600" cy="234948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 marR="5080" indent="-342900">
              <a:lnSpc>
                <a:spcPts val="344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  <a:tab pos="4830445" algn="l"/>
              </a:tabLst>
            </a:pP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San Antonio</a:t>
            </a:r>
            <a:r>
              <a:rPr sz="3200" b="1" u="sng" spc="-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</a:t>
            </a:r>
            <a:r>
              <a:rPr sz="32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Valero:</a:t>
            </a:r>
            <a:r>
              <a:rPr lang="en-US"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irst</a:t>
            </a:r>
            <a:r>
              <a:rPr sz="32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mission</a:t>
            </a:r>
            <a:r>
              <a:rPr sz="32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 </a:t>
            </a:r>
            <a:r>
              <a:rPr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be</a:t>
            </a:r>
            <a:r>
              <a:rPr sz="3200" b="1" u="sng" spc="-1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secularized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55600" marR="47625" indent="-342900">
              <a:lnSpc>
                <a:spcPct val="89600"/>
              </a:lnSpc>
              <a:spcBef>
                <a:spcPts val="3165"/>
              </a:spcBef>
              <a:buChar char="•"/>
              <a:tabLst>
                <a:tab pos="354965" algn="l"/>
                <a:tab pos="355600" algn="l"/>
                <a:tab pos="2635885" algn="l"/>
              </a:tabLst>
            </a:pP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1821-1825:</a:t>
            </a:r>
            <a:r>
              <a:rPr lang="en-US"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Housed 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sz="3200" b="1" u="sng" spc="-1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Flying</a:t>
            </a:r>
            <a:r>
              <a:rPr sz="3200" b="1" u="sng" spc="-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company </a:t>
            </a:r>
            <a:r>
              <a:rPr sz="3200" b="1" u="sng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San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Jos</a:t>
            </a:r>
            <a:r>
              <a:rPr sz="40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é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y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Santiago 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del </a:t>
            </a:r>
            <a:r>
              <a:rPr sz="3200" b="1" u="sng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Alamo </a:t>
            </a:r>
            <a:r>
              <a:rPr sz="3200" b="1" u="sng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 </a:t>
            </a:r>
            <a:r>
              <a:rPr sz="3200" b="1" u="sng" spc="-3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Parras</a:t>
            </a:r>
            <a:r>
              <a:rPr lang="en-US"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192582"/>
            <a:ext cx="6858000" cy="245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00" cmpd="tri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045" y="152400"/>
            <a:ext cx="8686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Mexican Policies in </a:t>
            </a:r>
            <a:r>
              <a:rPr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1635759"/>
            <a:ext cx="853440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Mexico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continued </a:t>
            </a:r>
            <a:r>
              <a:rPr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sz="4000" b="1" spc="-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process of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secularizing</a:t>
            </a:r>
            <a:r>
              <a:rPr sz="40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missions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  <a:tab pos="1967864" algn="l"/>
              </a:tabLst>
            </a:pPr>
            <a:r>
              <a:rPr sz="40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1832:</a:t>
            </a:r>
            <a:r>
              <a:rPr lang="en-US" sz="40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40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</a:t>
            </a:r>
            <a:r>
              <a:rPr sz="40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ll mission</a:t>
            </a:r>
            <a:r>
              <a:rPr sz="4000" b="1" u="sng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secularized</a:t>
            </a:r>
            <a:endParaRPr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74295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Mission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lands and buildings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placed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under local</a:t>
            </a:r>
            <a:r>
              <a:rPr sz="4000" b="1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control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44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61" y="350222"/>
            <a:ext cx="8610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Mexican Policies in </a:t>
            </a:r>
            <a:r>
              <a:rPr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19200"/>
            <a:ext cx="8610600" cy="491923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84200" marR="48260" indent="-571500">
              <a:lnSpc>
                <a:spcPts val="387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Mexico had to develop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new policy  for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settling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and governing</a:t>
            </a:r>
            <a:r>
              <a:rPr sz="3600" spc="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Texas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marR="5080" indent="-571500">
              <a:lnSpc>
                <a:spcPts val="3870"/>
              </a:lnSpc>
              <a:spcBef>
                <a:spcPts val="331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Texas population to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small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-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offered free</a:t>
            </a:r>
            <a:r>
              <a:rPr sz="3600" spc="-8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land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marR="212090" indent="-571500">
              <a:lnSpc>
                <a:spcPct val="89800"/>
              </a:lnSpc>
              <a:spcBef>
                <a:spcPts val="326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Spain </a:t>
            </a:r>
            <a:r>
              <a:rPr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had 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opened Texas to U.S.  </a:t>
            </a:r>
            <a:r>
              <a:rPr lang="en-US"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mmigration</a:t>
            </a:r>
            <a:r>
              <a:rPr lang="en-US"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-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Mexico w</a:t>
            </a:r>
            <a:r>
              <a:rPr lang="en-US"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ould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have to  decide whether </a:t>
            </a:r>
            <a:r>
              <a:rPr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or not 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 continue this</a:t>
            </a:r>
            <a:r>
              <a:rPr sz="3600" b="1" u="sng" spc="-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policy</a:t>
            </a:r>
            <a:r>
              <a:rPr lang="en-US"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23857"/>
            <a:ext cx="4572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0" b="1" cap="non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Bellwork</a:t>
            </a:r>
            <a:endParaRPr sz="80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FrankRuehl" panose="020E0503060101010101" pitchFamily="34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329" y="1534160"/>
            <a:ext cx="8435340" cy="470859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065" marR="5080" algn="ctr">
              <a:lnSpc>
                <a:spcPct val="89900"/>
              </a:lnSpc>
              <a:spcBef>
                <a:spcPts val="900"/>
              </a:spcBef>
            </a:pPr>
            <a:r>
              <a:rPr sz="6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Describe some </a:t>
            </a:r>
            <a:r>
              <a:rPr sz="66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</a:t>
            </a:r>
            <a:r>
              <a:rPr sz="6600" b="1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6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 efforts made </a:t>
            </a:r>
            <a:r>
              <a:rPr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  </a:t>
            </a:r>
            <a:r>
              <a:rPr sz="6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make Mexico/Texas  independent</a:t>
            </a:r>
            <a:r>
              <a:rPr sz="6600" b="1" spc="-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6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265" algn="ctr">
              <a:lnSpc>
                <a:spcPts val="7120"/>
              </a:lnSpc>
            </a:pPr>
            <a:r>
              <a:rPr sz="6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Spain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58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Mexico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Wins</a:t>
            </a:r>
            <a:r>
              <a:rPr sz="4800" b="1" spc="-8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Independence</a:t>
            </a:r>
            <a:endParaRPr sz="4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640" y="1637029"/>
            <a:ext cx="4533760" cy="4716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Jos</a:t>
            </a:r>
            <a:r>
              <a:rPr sz="40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é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Mar</a:t>
            </a:r>
            <a:r>
              <a:rPr sz="36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í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 Morelos </a:t>
            </a:r>
            <a:r>
              <a:rPr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y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Pav</a:t>
            </a:r>
            <a:r>
              <a:rPr sz="40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ó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  </a:t>
            </a:r>
            <a:r>
              <a:rPr sz="3200" b="1" u="sng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will 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lead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fight </a:t>
            </a:r>
            <a:r>
              <a:rPr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  </a:t>
            </a:r>
            <a:r>
              <a:rPr sz="3200" b="1" u="sng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Mexican  independence 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after </a:t>
            </a:r>
            <a:r>
              <a:rPr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</a:t>
            </a:r>
            <a:r>
              <a:rPr sz="3200" b="1" u="sng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he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death  </a:t>
            </a:r>
            <a:r>
              <a:rPr sz="3200" b="1" u="sng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Father</a:t>
            </a:r>
            <a:r>
              <a:rPr sz="3200" b="1" u="sng" spc="-1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Hidalgo</a:t>
            </a:r>
            <a:r>
              <a:rPr lang="en-US"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</a:p>
          <a:p>
            <a:pPr marL="355600" marR="5080" indent="-342900">
              <a:lnSpc>
                <a:spcPct val="9990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b="1" u="sng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1820: Captured</a:t>
            </a:r>
            <a:r>
              <a:rPr lang="en-US" sz="3200" b="1" u="sng" spc="-1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&amp;  </a:t>
            </a:r>
            <a:r>
              <a:rPr lang="en-US" sz="32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killed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55600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1379" y="6109969"/>
            <a:ext cx="3719195" cy="51937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5080" indent="-342900">
              <a:lnSpc>
                <a:spcPts val="3810"/>
              </a:lnSpc>
              <a:spcBef>
                <a:spcPts val="250"/>
              </a:spcBef>
              <a:buChar char="•"/>
              <a:tabLst>
                <a:tab pos="354965" algn="l"/>
                <a:tab pos="355600" algn="l"/>
                <a:tab pos="1622425" algn="l"/>
              </a:tabLst>
            </a:pP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420983"/>
            <a:ext cx="344805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38125" cmpd="tri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911" y="5480742"/>
            <a:ext cx="41897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2515" marR="5080" indent="-106045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Jos</a:t>
            </a:r>
            <a:r>
              <a:rPr sz="28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é</a:t>
            </a:r>
            <a:r>
              <a:rPr sz="24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 </a:t>
            </a:r>
            <a:r>
              <a:rPr sz="2400" b="1" spc="-2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Mar</a:t>
            </a:r>
            <a:r>
              <a:rPr sz="2800" b="1" spc="-2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í</a:t>
            </a:r>
            <a:r>
              <a:rPr sz="2400" b="1" spc="-2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a</a:t>
            </a:r>
            <a:r>
              <a:rPr sz="2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Morelos</a:t>
            </a:r>
            <a:r>
              <a:rPr lang="en-US" sz="24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 </a:t>
            </a:r>
            <a:r>
              <a:rPr sz="2400" b="1" spc="-3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y  </a:t>
            </a:r>
            <a:r>
              <a:rPr sz="2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Pav</a:t>
            </a:r>
            <a:r>
              <a:rPr sz="28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ó</a:t>
            </a:r>
            <a:r>
              <a:rPr sz="2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n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822" y="284656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35" dirty="0">
                <a:cs typeface="Comic Sans MS"/>
              </a:rPr>
              <a:t>Mexico </a:t>
            </a:r>
            <a:r>
              <a:rPr sz="4800" b="1" spc="-25" dirty="0">
                <a:cs typeface="Comic Sans MS"/>
              </a:rPr>
              <a:t>Wins</a:t>
            </a:r>
            <a:r>
              <a:rPr sz="4800" b="1" spc="-190" dirty="0">
                <a:cs typeface="Comic Sans MS"/>
              </a:rPr>
              <a:t> </a:t>
            </a:r>
            <a:r>
              <a:rPr sz="4800" b="1" spc="-5" dirty="0">
                <a:cs typeface="Comic Sans MS"/>
              </a:rPr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342" y="1600200"/>
            <a:ext cx="830580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21082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  <a:tab pos="1967864" algn="l"/>
              </a:tabLst>
            </a:pP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1820:</a:t>
            </a:r>
            <a:r>
              <a:rPr lang="en-US"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Political changes</a:t>
            </a:r>
            <a:r>
              <a:rPr sz="40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</a:t>
            </a:r>
            <a:r>
              <a:rPr sz="40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Spain 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weakened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sz="4000" b="1" spc="-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government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indent="-571500">
              <a:lnSpc>
                <a:spcPct val="100000"/>
              </a:lnSpc>
              <a:spcBef>
                <a:spcPts val="3319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Rebellion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is</a:t>
            </a:r>
            <a:r>
              <a:rPr sz="4000" b="1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relaunched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marR="5080" indent="-571500">
              <a:lnSpc>
                <a:spcPct val="100000"/>
              </a:lnSpc>
              <a:spcBef>
                <a:spcPts val="39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Military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officer Agust</a:t>
            </a:r>
            <a:r>
              <a:rPr sz="48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í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 de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Iturbide </a:t>
            </a:r>
            <a:r>
              <a:rPr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&amp;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rebels led </a:t>
            </a:r>
            <a:r>
              <a:rPr sz="4000" b="1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by </a:t>
            </a:r>
            <a:r>
              <a:rPr sz="40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Vicente Guerrero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join</a:t>
            </a:r>
            <a:r>
              <a:rPr sz="4000" b="1" spc="-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forces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0" y="319444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Mexico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Wins</a:t>
            </a:r>
            <a:r>
              <a:rPr sz="4800" b="1" spc="-8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4229100"/>
            <a:ext cx="8458200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10"/>
              </a:spcBef>
            </a:pP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1821: 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Spanish forces in Mexico are defeated. Independence is won!!!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1282554"/>
            <a:ext cx="4439104" cy="267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159841"/>
            <a:ext cx="9067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Mexico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Wins</a:t>
            </a:r>
            <a:r>
              <a:rPr sz="4800" b="1" spc="-8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Independence</a:t>
            </a:r>
            <a:endParaRPr sz="4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408429"/>
            <a:ext cx="4953000" cy="5209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Agust</a:t>
            </a:r>
            <a:r>
              <a:rPr sz="5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í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 de  Iturbide:  </a:t>
            </a:r>
            <a:endParaRPr lang="en-US" sz="4400" b="1" u="sng" spc="-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12700" marR="5080">
              <a:lnSpc>
                <a:spcPct val="99900"/>
              </a:lnSpc>
              <a:spcBef>
                <a:spcPts val="105"/>
              </a:spcBef>
              <a:tabLst>
                <a:tab pos="355600" algn="l"/>
              </a:tabLst>
            </a:pPr>
            <a:endParaRPr lang="en-US" b="1" u="sng" spc="-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12700" marR="5080">
              <a:lnSpc>
                <a:spcPct val="999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en-US"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</a:t>
            </a:r>
            <a:r>
              <a:rPr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eclares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himself the </a:t>
            </a:r>
            <a:r>
              <a:rPr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first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ruler</a:t>
            </a:r>
            <a:r>
              <a:rPr lang="en-US" sz="44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, Emperor </a:t>
            </a:r>
            <a:r>
              <a:rPr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lang="en-US"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</a:t>
            </a:r>
            <a:r>
              <a:rPr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independent</a:t>
            </a:r>
            <a:r>
              <a:rPr lang="en-US"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Mexico.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40349" y="1408429"/>
            <a:ext cx="323088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9375" cmpd="tri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0349" y="5666583"/>
            <a:ext cx="32308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Agust</a:t>
            </a:r>
            <a:r>
              <a:rPr sz="4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í</a:t>
            </a:r>
            <a:r>
              <a:rPr sz="32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n de</a:t>
            </a:r>
            <a:r>
              <a:rPr sz="32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Iturbide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228600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Mexico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Wins</a:t>
            </a:r>
            <a:r>
              <a:rPr sz="4800" b="1" spc="-8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sz="48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Independence</a:t>
            </a:r>
            <a:endParaRPr sz="4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1" y="1638299"/>
            <a:ext cx="8610600" cy="44140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97865" marR="5080" indent="-685800">
              <a:buFont typeface="Wingdings" panose="05000000000000000000" pitchFamily="2" charset="2"/>
              <a:buChar char="§"/>
            </a:pP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Iturbide proved to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4800" b="1" u="sng" spc="-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be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 unpopular</a:t>
            </a:r>
            <a:r>
              <a:rPr sz="48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leader</a:t>
            </a:r>
            <a:endParaRPr lang="en-US" sz="2400" b="1" u="sng" spc="-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54965" marR="5080" indent="-342900"/>
            <a:endParaRPr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98500" indent="-685800">
              <a:buFont typeface="Wingdings" panose="05000000000000000000" pitchFamily="2" charset="2"/>
              <a:buChar char="§"/>
            </a:pP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Forced </a:t>
            </a:r>
            <a:r>
              <a:rPr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from</a:t>
            </a: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10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4800" b="1" u="sng" spc="-10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power</a:t>
            </a:r>
            <a:endParaRPr lang="en-US" sz="48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12700"/>
            <a:endParaRPr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97865" marR="1188085" indent="-685800">
              <a:buFont typeface="Wingdings" panose="05000000000000000000" pitchFamily="2" charset="2"/>
              <a:buChar char="§"/>
            </a:pP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Mexico declared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10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4800" b="1" u="sng" spc="-10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 </a:t>
            </a:r>
            <a:r>
              <a:rPr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</a:t>
            </a: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epublic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1737"/>
            <a:ext cx="91440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Tejano</a:t>
            </a:r>
            <a:r>
              <a:rPr sz="6600" b="1" spc="-3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sz="66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Ranchers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305" y="1371600"/>
            <a:ext cx="8073390" cy="49725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98500" marR="354330" indent="-685800">
              <a:lnSpc>
                <a:spcPct val="99700"/>
              </a:lnSpc>
              <a:spcBef>
                <a:spcPts val="114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Several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thousand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people  lived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around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lower Rio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Grande</a:t>
            </a:r>
            <a:r>
              <a:rPr lang="en-US"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98500" marR="5080" indent="-685800">
              <a:lnSpc>
                <a:spcPct val="99800"/>
              </a:lnSpc>
              <a:spcBef>
                <a:spcPts val="413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Lush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grasslands turned the </a:t>
            </a:r>
            <a:r>
              <a:rPr sz="48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Rio Grande into </a:t>
            </a:r>
            <a:r>
              <a:rPr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major ranching</a:t>
            </a:r>
            <a:r>
              <a:rPr sz="4800" b="1" u="sng" spc="-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area</a:t>
            </a:r>
            <a:r>
              <a:rPr lang="en-US" sz="4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0503"/>
            <a:ext cx="9144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Tejano</a:t>
            </a:r>
            <a:r>
              <a:rPr sz="7200" b="1" spc="-3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sz="7200" b="1" spc="-5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Ranchers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8570" y="5290820"/>
            <a:ext cx="318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389" y="5669280"/>
            <a:ext cx="32277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Mart</a:t>
            </a:r>
            <a:r>
              <a:rPr sz="40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í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n </a:t>
            </a:r>
            <a:r>
              <a:rPr sz="32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de</a:t>
            </a:r>
            <a:r>
              <a:rPr sz="3200" b="1" spc="-1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Le</a:t>
            </a:r>
            <a:r>
              <a:rPr sz="40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ó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"/>
              </a:rPr>
              <a:t>n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354" b="3445"/>
          <a:stretch/>
        </p:blipFill>
        <p:spPr>
          <a:xfrm>
            <a:off x="609600" y="1524000"/>
            <a:ext cx="2915285" cy="367873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962400" y="15240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Mart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í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 de Le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ó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n- Successful rancher and early Texas trail driver.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805</TotalTime>
  <Words>353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Century Gothic</vt:lpstr>
      <vt:lpstr>Comic Sans MS</vt:lpstr>
      <vt:lpstr>FrankRuehl</vt:lpstr>
      <vt:lpstr>Times New Roman</vt:lpstr>
      <vt:lpstr>Wingdings</vt:lpstr>
      <vt:lpstr>Mesh</vt:lpstr>
      <vt:lpstr>PowerPoint Presentation</vt:lpstr>
      <vt:lpstr>Bellwork</vt:lpstr>
      <vt:lpstr>Mexico Wins Independence</vt:lpstr>
      <vt:lpstr>Mexico Wins Independence</vt:lpstr>
      <vt:lpstr>Mexico Wins Independence</vt:lpstr>
      <vt:lpstr>Mexico Wins Independence</vt:lpstr>
      <vt:lpstr>Mexico Wins Independence</vt:lpstr>
      <vt:lpstr>Tejano Ranchers</vt:lpstr>
      <vt:lpstr>Tejano Ranchers</vt:lpstr>
      <vt:lpstr>Tejano Ranchers</vt:lpstr>
      <vt:lpstr>Mexican Policies in Texas</vt:lpstr>
      <vt:lpstr>Mexican Policies in Texas</vt:lpstr>
      <vt:lpstr>Mexican Policies in Texas</vt:lpstr>
      <vt:lpstr>Mexican Policies in Texas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Taylor</dc:creator>
  <cp:lastModifiedBy>Wayne Davidson</cp:lastModifiedBy>
  <cp:revision>15</cp:revision>
  <dcterms:created xsi:type="dcterms:W3CDTF">2017-11-14T21:38:11Z</dcterms:created>
  <dcterms:modified xsi:type="dcterms:W3CDTF">2018-10-04T22:02:27Z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2007-10-24T00:00:00Z</vt:filetime>
  </property>
  <property fmtid="{D5CDD505-2E9C-101B-9397-08002B2CF9AE}" pid="3" name="Creator">
    <vt:lpwstr>Impress</vt:lpwstr>
  </property>
  <property fmtid="{D5CDD505-2E9C-101B-9397-08002B2CF9AE}" pid="4" name="LastSaved">
    <vt:filetime>2007-10-24T00:00:00Z</vt:filetime>
  </property>
</Properties>
</file>