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68CE-E8BE-4496-9B0E-18EAAD91437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313B-847B-4271-B6B0-D0F62B94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08025" indent="-271463" defTabSz="922338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090613" indent="-217488" defTabSz="922338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527175" indent="-217488" defTabSz="922338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963738" indent="-217488" defTabSz="922338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420938" indent="-217488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878138" indent="-217488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335338" indent="-217488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792538" indent="-217488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D4E9550F-6335-41B4-B16F-FC52F785CCCF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908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34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6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1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9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" descr="aus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33800"/>
            <a:ext cx="4381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9" descr="Stephen F. Austin Map of Texas, 18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8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mosesaust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733800"/>
            <a:ext cx="480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StephenAustin_Lar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1412" r="1754" b="2589"/>
          <a:stretch/>
        </p:blipFill>
        <p:spPr bwMode="auto">
          <a:xfrm>
            <a:off x="4800600" y="-9877"/>
            <a:ext cx="4343399" cy="37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2743200"/>
            <a:ext cx="4800600" cy="156966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Americans Settle in Texas: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Austin Colonies</a:t>
            </a:r>
            <a:endParaRPr lang="en-US" alt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Wayne Davidson </a:t>
            </a:r>
            <a:r>
              <a:rPr lang="en-US" alt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M.Ed</a:t>
            </a:r>
            <a:endParaRPr lang="en-US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Da </a:t>
            </a: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Vinci School for Science and the Arts</a:t>
            </a:r>
          </a:p>
        </p:txBody>
      </p:sp>
    </p:spTree>
    <p:extLst>
      <p:ext uri="{BB962C8B-B14F-4D97-AF65-F5344CB8AC3E}">
        <p14:creationId xmlns:p14="http://schemas.microsoft.com/office/powerpoint/2010/main" val="3386268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22279"/>
            <a:ext cx="63023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San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Felipe </a:t>
            </a: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de</a:t>
            </a:r>
            <a:r>
              <a:rPr sz="60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Austin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7772400" cy="325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3675" cmpd="tri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4510815"/>
            <a:ext cx="8061959" cy="1769139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12700" marR="5080" algn="ctr">
              <a:lnSpc>
                <a:spcPts val="5260"/>
              </a:lnSpc>
              <a:spcBef>
                <a:spcPts val="5"/>
              </a:spcBef>
              <a:tabLst>
                <a:tab pos="355600" algn="l"/>
                <a:tab pos="6348095" algn="l"/>
              </a:tabLst>
            </a:pPr>
            <a:r>
              <a:rPr sz="4400" b="1" u="sng" spc="-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</a:t>
            </a:r>
            <a:r>
              <a:rPr sz="4400" b="1" u="sng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</a:t>
            </a:r>
            <a:r>
              <a:rPr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n</a:t>
            </a:r>
            <a:r>
              <a:rPr sz="4400" b="1" u="sng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Fe</a:t>
            </a:r>
            <a:r>
              <a:rPr sz="4400" b="1" u="sng" spc="-1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l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i</a:t>
            </a:r>
            <a:r>
              <a:rPr sz="4400" b="1" u="sng" spc="-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p</a:t>
            </a:r>
            <a:r>
              <a:rPr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e</a:t>
            </a:r>
            <a:r>
              <a:rPr sz="44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d</a:t>
            </a:r>
            <a:r>
              <a:rPr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e</a:t>
            </a:r>
            <a:r>
              <a:rPr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400" b="1" u="sng" spc="-229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</a:t>
            </a:r>
            <a:r>
              <a:rPr sz="4400" b="1" u="sng" spc="-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u</a:t>
            </a:r>
            <a:r>
              <a:rPr sz="4400" b="1" u="sng" spc="-8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</a:t>
            </a:r>
            <a:r>
              <a:rPr sz="4400" b="1" u="sng" spc="-5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</a:t>
            </a:r>
            <a:r>
              <a:rPr sz="4400" b="1" u="sng" spc="-1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i</a:t>
            </a:r>
            <a:r>
              <a:rPr sz="4400" b="1" u="sng" spc="-5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n</a:t>
            </a:r>
            <a:r>
              <a:rPr sz="44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:</a:t>
            </a:r>
            <a:r>
              <a:rPr lang="en-US" sz="4400" b="1" u="sng" spc="-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C</a:t>
            </a:r>
            <a:r>
              <a:rPr sz="4400" b="1" u="sng" spc="-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apit</a:t>
            </a:r>
            <a:r>
              <a:rPr sz="4400" b="1" u="sng" spc="-229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</a:t>
            </a:r>
            <a:r>
              <a:rPr sz="44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l</a:t>
            </a:r>
            <a:r>
              <a:rPr sz="4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400" b="1" u="sng" spc="-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of </a:t>
            </a:r>
            <a:r>
              <a:rPr sz="4400" b="1" u="sng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Austin’s </a:t>
            </a:r>
            <a:r>
              <a:rPr sz="44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first</a:t>
            </a:r>
            <a:r>
              <a:rPr sz="4400" b="1" u="sng" spc="-2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400" b="1" u="sng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colony</a:t>
            </a:r>
            <a:r>
              <a:rPr lang="en-US" sz="4400" b="1" u="sng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429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Replica of the home of Stephen F. Austin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San Felipe, TX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77743"/>
            <a:ext cx="77165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Austin’s </a:t>
            </a: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Other</a:t>
            </a:r>
            <a:r>
              <a:rPr sz="6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Colonies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1635759"/>
            <a:ext cx="4304030" cy="4875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18185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Between</a:t>
            </a:r>
            <a:r>
              <a:rPr sz="3200" spc="-8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1825-1831  </a:t>
            </a:r>
            <a:r>
              <a:rPr sz="32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Austin </a:t>
            </a:r>
            <a:r>
              <a:rPr sz="32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acquired  contracts for four  more</a:t>
            </a:r>
            <a:r>
              <a:rPr sz="3200" spc="-7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colonies</a:t>
            </a:r>
            <a:endParaRPr sz="3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917825" algn="l"/>
              </a:tabLst>
            </a:pPr>
            <a:r>
              <a:rPr sz="32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All</a:t>
            </a:r>
            <a:r>
              <a:rPr sz="3200" spc="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overlapped</a:t>
            </a: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his</a:t>
            </a:r>
            <a:r>
              <a:rPr sz="3200" spc="-7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first </a:t>
            </a:r>
            <a:r>
              <a:rPr sz="320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except</a:t>
            </a:r>
            <a:r>
              <a:rPr sz="3200" spc="-6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one</a:t>
            </a: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</a:p>
          <a:p>
            <a:pPr marL="355600" marR="5080" indent="-342900">
              <a:buFontTx/>
              <a:buChar char="•"/>
              <a:tabLst>
                <a:tab pos="354965" algn="l"/>
                <a:tab pos="355600" algn="l"/>
                <a:tab pos="2917825" algn="l"/>
              </a:tabLst>
            </a:pP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It would </a:t>
            </a: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become </a:t>
            </a:r>
            <a:r>
              <a:rPr lang="en-US" sz="32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known </a:t>
            </a: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as  </a:t>
            </a:r>
            <a:r>
              <a:rPr lang="en-US" sz="32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Austin’s </a:t>
            </a: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“Little</a:t>
            </a:r>
            <a:r>
              <a:rPr lang="en-US" sz="3200" spc="-3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32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Colony”.</a:t>
            </a:r>
            <a:endParaRPr lang="en-US" sz="3200" dirty="0" smtClean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917825" algn="l"/>
              </a:tabLst>
            </a:pP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905000"/>
            <a:ext cx="3657600" cy="343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15900" cmpd="tri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29200" y="5596890"/>
            <a:ext cx="36576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solidFill>
                  <a:srgbClr val="FFFFFF"/>
                </a:solidFill>
                <a:latin typeface="Adobe Caslon Pro" panose="0205050205050A020403" pitchFamily="18" charset="0"/>
                <a:cs typeface="Arial"/>
              </a:rPr>
              <a:t>Stephen F.</a:t>
            </a:r>
            <a:r>
              <a:rPr sz="2800" b="1" i="1" spc="-70" dirty="0">
                <a:solidFill>
                  <a:srgbClr val="FFFFFF"/>
                </a:solidFill>
                <a:latin typeface="Adobe Caslon Pro" panose="0205050205050A020403" pitchFamily="18" charset="0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dobe Caslon Pro" panose="0205050205050A020403" pitchFamily="18" charset="0"/>
                <a:cs typeface="Arial"/>
              </a:rPr>
              <a:t>Austin</a:t>
            </a:r>
            <a:endParaRPr sz="2800" dirty="0">
              <a:latin typeface="Adobe Caslon Pro" panose="0205050205050A020403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72021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Little Colony</a:t>
            </a:r>
            <a:endParaRPr sz="6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635759"/>
            <a:ext cx="4189731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 indent="-457200">
              <a:buFont typeface="Wingdings" panose="05000000000000000000" pitchFamily="2" charset="2"/>
              <a:buChar char="§"/>
              <a:tabLst>
                <a:tab pos="355600" algn="l"/>
                <a:tab pos="5292090" algn="l"/>
              </a:tabLst>
            </a:pPr>
            <a:r>
              <a:rPr sz="36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Provided</a:t>
            </a:r>
            <a:r>
              <a:rPr sz="3600" spc="2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settlement</a:t>
            </a:r>
            <a:r>
              <a:rPr lang="en-US" sz="36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for</a:t>
            </a:r>
            <a:r>
              <a:rPr sz="3600" spc="-9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100 </a:t>
            </a:r>
            <a:r>
              <a:rPr sz="36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families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marR="582295" indent="-457200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Suffered frequent </a:t>
            </a:r>
            <a:r>
              <a:rPr sz="36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Indian  </a:t>
            </a:r>
            <a:r>
              <a:rPr sz="36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attacks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57200" marR="118745" indent="-457200">
              <a:buFont typeface="Wingdings" panose="05000000000000000000" pitchFamily="2" charset="2"/>
              <a:buChar char="§"/>
              <a:tabLst>
                <a:tab pos="355600" algn="l"/>
                <a:tab pos="2678430" algn="l"/>
              </a:tabLst>
            </a:pPr>
            <a:r>
              <a:rPr sz="3600" b="1" u="sng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Bastrop:</a:t>
            </a:r>
            <a:r>
              <a:rPr lang="en-US" sz="3600" b="1" u="sng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3600" b="1" u="sng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</a:t>
            </a:r>
            <a:r>
              <a:rPr sz="3600" b="1" u="sng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apital</a:t>
            </a:r>
            <a:r>
              <a:rPr sz="3600" b="1" u="sng" spc="-4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b="1" u="sng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of</a:t>
            </a:r>
            <a:r>
              <a:rPr sz="3600" b="1" u="sng" spc="-4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b="1" u="sng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Austin’s  </a:t>
            </a:r>
            <a:r>
              <a:rPr sz="3600" b="1" u="sng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Little</a:t>
            </a:r>
            <a:r>
              <a:rPr sz="3600" b="1" u="sng" spc="-8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b="1" u="sng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Colony</a:t>
            </a:r>
            <a:endParaRPr sz="3600" b="1" u="sng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35759"/>
            <a:ext cx="3426143" cy="440055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26205"/>
            <a:ext cx="78234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Early Problems in Austin’s</a:t>
            </a:r>
            <a:r>
              <a:rPr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Colony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3400" y="1066800"/>
            <a:ext cx="4495800" cy="48718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10"/>
              </a:spcBef>
              <a:buChar char="•"/>
              <a:tabLst>
                <a:tab pos="355600" algn="l"/>
              </a:tabLst>
            </a:pPr>
            <a:r>
              <a:rPr sz="5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August</a:t>
            </a:r>
            <a:r>
              <a:rPr sz="5400" b="1" spc="-2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5400" b="1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1823:  </a:t>
            </a:r>
            <a:r>
              <a:rPr sz="54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Austin  </a:t>
            </a:r>
            <a:r>
              <a:rPr sz="5400" b="1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returns </a:t>
            </a:r>
            <a:r>
              <a:rPr sz="5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from  </a:t>
            </a:r>
            <a:r>
              <a:rPr sz="5400" b="1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Mexico</a:t>
            </a:r>
            <a:endParaRPr lang="en-US" sz="5400" b="1" spc="-35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99800"/>
              </a:lnSpc>
              <a:spcBef>
                <a:spcPts val="110"/>
              </a:spcBef>
              <a:buFontTx/>
              <a:buChar char="•"/>
              <a:tabLst>
                <a:tab pos="355600" algn="l"/>
              </a:tabLst>
            </a:pPr>
            <a:r>
              <a:rPr lang="en-US" sz="5400" b="1" spc="-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Settlers  </a:t>
            </a:r>
            <a:r>
              <a:rPr lang="en-US" sz="54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discou</a:t>
            </a:r>
            <a:r>
              <a:rPr lang="en-US" sz="5400" b="1" spc="-28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r</a:t>
            </a:r>
            <a:r>
              <a:rPr lang="en-US" sz="54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aged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99800"/>
              </a:lnSpc>
              <a:spcBef>
                <a:spcPts val="110"/>
              </a:spcBef>
              <a:buChar char="•"/>
              <a:tabLst>
                <a:tab pos="355600" algn="l"/>
              </a:tabLst>
            </a:pP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070" y="1046161"/>
            <a:ext cx="3581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0" cmpd="tri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070" y="5525713"/>
            <a:ext cx="3581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A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giant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statue of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Stephen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F. Austin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was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started in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April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of  2004 </a:t>
            </a:r>
            <a:r>
              <a:rPr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to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establish </a:t>
            </a:r>
            <a:r>
              <a:rPr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a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tribute </a:t>
            </a:r>
            <a:r>
              <a:rPr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to </a:t>
            </a:r>
            <a:r>
              <a:rPr sz="16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the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father of Texas,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Stephen</a:t>
            </a:r>
            <a:r>
              <a:rPr sz="1600" b="1" i="1" spc="-2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F. 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Austin.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The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location </a:t>
            </a:r>
            <a:r>
              <a:rPr sz="16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is the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north side of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Highway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288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about  </a:t>
            </a:r>
            <a:r>
              <a:rPr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a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mile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south of </a:t>
            </a:r>
            <a:r>
              <a:rPr sz="1600" b="1" i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Highway</a:t>
            </a:r>
            <a:r>
              <a:rPr sz="1600" b="1" i="1" spc="-1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 </a:t>
            </a:r>
            <a:r>
              <a:rPr sz="16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rial"/>
              </a:rPr>
              <a:t>35.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81000"/>
            <a:ext cx="80105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Early Problems in Austin’s</a:t>
            </a:r>
            <a:r>
              <a:rPr sz="4400" b="1" spc="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Colony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828800"/>
            <a:ext cx="868680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sz="5400" spc="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Drought </a:t>
            </a:r>
            <a:r>
              <a:rPr sz="5400" spc="-2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had </a:t>
            </a:r>
            <a:r>
              <a:rPr sz="5400" spc="-3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ruined</a:t>
            </a:r>
            <a:r>
              <a:rPr sz="5400" spc="-4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5400" spc="-4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crops</a:t>
            </a:r>
            <a:endParaRPr sz="5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685800" marR="565785" indent="-685800">
              <a:buFont typeface="Wingdings" panose="05000000000000000000" pitchFamily="2" charset="2"/>
              <a:buChar char="Ø"/>
            </a:pPr>
            <a:r>
              <a:rPr lang="en-US" sz="54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Settlers </a:t>
            </a:r>
            <a:r>
              <a:rPr lang="en-US" sz="54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r</a:t>
            </a:r>
            <a:r>
              <a:rPr sz="54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esorted </a:t>
            </a:r>
            <a:r>
              <a:rPr sz="5400" spc="-6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to </a:t>
            </a:r>
            <a:r>
              <a:rPr sz="5400" spc="-4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eating </a:t>
            </a:r>
            <a:r>
              <a:rPr sz="5400" spc="-4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wild </a:t>
            </a:r>
            <a:r>
              <a:rPr sz="54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game</a:t>
            </a:r>
            <a:endParaRPr sz="5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spc="3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They were suffering many </a:t>
            </a:r>
            <a:r>
              <a:rPr sz="5400" spc="3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Indian</a:t>
            </a:r>
            <a:r>
              <a:rPr sz="5400" spc="-29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54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attacks</a:t>
            </a:r>
            <a:endParaRPr sz="5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31632"/>
            <a:ext cx="80105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Early Problems in Austin’s</a:t>
            </a:r>
            <a:r>
              <a:rPr sz="4000"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Colony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1637029"/>
            <a:ext cx="8534400" cy="41596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601980" indent="-342900">
              <a:lnSpc>
                <a:spcPts val="526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6000" spc="-4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Established </a:t>
            </a:r>
            <a:r>
              <a:rPr sz="600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 </a:t>
            </a:r>
            <a:r>
              <a:rPr sz="6000" spc="-4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headquarters  </a:t>
            </a:r>
            <a:r>
              <a:rPr sz="60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near </a:t>
            </a:r>
            <a:r>
              <a:rPr sz="6000" spc="-2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present-day </a:t>
            </a:r>
            <a:r>
              <a:rPr sz="60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La</a:t>
            </a:r>
            <a:r>
              <a:rPr sz="6000" spc="-59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spc="-3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Grange</a:t>
            </a:r>
            <a:endParaRPr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ts val="5250"/>
              </a:lnSpc>
              <a:buChar char="•"/>
              <a:tabLst>
                <a:tab pos="355600" algn="l"/>
              </a:tabLst>
            </a:pPr>
            <a:r>
              <a:rPr sz="6000" spc="-4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Established </a:t>
            </a:r>
            <a:r>
              <a:rPr sz="6000" spc="-4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militias </a:t>
            </a:r>
            <a:r>
              <a:rPr sz="6000" u="heavy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to</a:t>
            </a:r>
            <a:r>
              <a:rPr sz="6000" u="heavy" spc="-1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u="heavy" spc="-2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defend </a:t>
            </a:r>
            <a:r>
              <a:rPr sz="6000" u="heavy" spc="-3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against </a:t>
            </a:r>
            <a:r>
              <a:rPr sz="6000" u="heavy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Indian</a:t>
            </a:r>
            <a:r>
              <a:rPr sz="6000" u="heavy" spc="-37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u="heavy" spc="-1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attacks</a:t>
            </a:r>
            <a:endParaRPr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59" y="314346"/>
            <a:ext cx="78867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Old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Three</a:t>
            </a:r>
            <a:r>
              <a:rPr sz="6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Hundred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8" y="1637029"/>
            <a:ext cx="4113531" cy="39170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5"/>
              </a:spcBef>
              <a:buChar char="•"/>
              <a:tabLst>
                <a:tab pos="355600" algn="l"/>
                <a:tab pos="2707005" algn="l"/>
              </a:tabLst>
            </a:pPr>
            <a:r>
              <a:rPr sz="36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</a:t>
            </a:r>
            <a:r>
              <a:rPr sz="3600" spc="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l</a:t>
            </a:r>
            <a:r>
              <a:rPr sz="360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l</a:t>
            </a:r>
            <a:r>
              <a:rPr sz="3600" spc="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1</a:t>
            </a:r>
            <a:r>
              <a:rPr sz="36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8</a:t>
            </a:r>
            <a:r>
              <a:rPr sz="360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2</a:t>
            </a:r>
            <a:r>
              <a:rPr sz="36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4</a:t>
            </a:r>
            <a:r>
              <a:rPr sz="360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:</a:t>
            </a:r>
            <a:r>
              <a:rPr lang="en-US" sz="360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297  </a:t>
            </a:r>
            <a:r>
              <a:rPr sz="36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families </a:t>
            </a:r>
            <a:r>
              <a:rPr sz="360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and  </a:t>
            </a:r>
            <a:r>
              <a:rPr sz="36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single men had  received lands  </a:t>
            </a:r>
            <a:r>
              <a:rPr sz="360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in</a:t>
            </a:r>
            <a:r>
              <a:rPr sz="3600" spc="-8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colony</a:t>
            </a:r>
            <a:endParaRPr lang="en-US" sz="3600" spc="-5" dirty="0" smtClean="0">
              <a:solidFill>
                <a:srgbClr val="FFFFFF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99900"/>
              </a:lnSpc>
              <a:spcBef>
                <a:spcPts val="105"/>
              </a:spcBef>
              <a:buFontTx/>
              <a:buChar char="•"/>
              <a:tabLst>
                <a:tab pos="355600" algn="l"/>
                <a:tab pos="2707005" algn="l"/>
              </a:tabLst>
            </a:pPr>
            <a:r>
              <a:rPr lang="en-US"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Called </a:t>
            </a:r>
            <a:r>
              <a:rPr lang="en-US" sz="3600" spc="-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the </a:t>
            </a:r>
            <a:r>
              <a:rPr lang="en-US"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“Old  Three</a:t>
            </a:r>
            <a:r>
              <a:rPr lang="en-US" sz="3600" spc="-8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Hundred”</a:t>
            </a:r>
            <a:endParaRPr lang="en-US" sz="3600" dirty="0" smtClean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99900"/>
              </a:lnSpc>
              <a:spcBef>
                <a:spcPts val="105"/>
              </a:spcBef>
              <a:buChar char="•"/>
              <a:tabLst>
                <a:tab pos="355600" algn="l"/>
                <a:tab pos="2707005" algn="l"/>
              </a:tabLst>
            </a:pP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4900" y="1371600"/>
            <a:ext cx="36195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74625" cmpd="tri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4900" y="5825490"/>
            <a:ext cx="3619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Austin’s </a:t>
            </a:r>
            <a:r>
              <a:rPr sz="2400" b="1" i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grave </a:t>
            </a:r>
            <a:r>
              <a:rPr sz="2400" b="1" i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marker </a:t>
            </a:r>
            <a:r>
              <a:rPr sz="24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at </a:t>
            </a:r>
            <a:r>
              <a:rPr sz="2400" b="1" i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the </a:t>
            </a:r>
            <a:r>
              <a:rPr sz="24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Texas State</a:t>
            </a:r>
            <a:r>
              <a:rPr sz="2400" b="1" i="1" spc="-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2400" b="1" i="1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Cemetery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2105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Old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Three</a:t>
            </a:r>
            <a:r>
              <a:rPr sz="6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Hundred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" y="1447800"/>
            <a:ext cx="8763000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341630" algn="ctr">
              <a:lnSpc>
                <a:spcPct val="99800"/>
              </a:lnSpc>
              <a:spcBef>
                <a:spcPts val="114"/>
              </a:spcBef>
            </a:pPr>
            <a:r>
              <a:rPr lang="en-US"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</a:t>
            </a:r>
            <a:r>
              <a:rPr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Old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Three </a:t>
            </a:r>
            <a:r>
              <a:rPr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Hundred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-</a:t>
            </a:r>
            <a:r>
              <a:rPr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Settlers </a:t>
            </a:r>
            <a:r>
              <a:rPr lang="en-US"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in Stephen </a:t>
            </a:r>
            <a:r>
              <a:rPr lang="en-US" sz="4800" b="1" u="sng" spc="-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F.</a:t>
            </a:r>
            <a:r>
              <a:rPr sz="4800" b="1" u="sng" spc="-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Austin’s</a:t>
            </a:r>
            <a:r>
              <a:rPr sz="4800" b="1" u="sng" spc="-7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first</a:t>
            </a:r>
            <a:r>
              <a:rPr lang="en-US" sz="4800" b="1" u="sng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colony.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57600"/>
            <a:ext cx="6553200" cy="2369063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98" y="152400"/>
            <a:ext cx="78867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Old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Three</a:t>
            </a:r>
            <a:r>
              <a:rPr sz="6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Hundred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526540"/>
            <a:ext cx="7325359" cy="486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3600" spc="-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Demographics: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69900" indent="-457200">
              <a:spcBef>
                <a:spcPts val="2940"/>
              </a:spcBef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36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Came mostly </a:t>
            </a:r>
            <a:r>
              <a:rPr sz="3600" spc="-2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from the </a:t>
            </a:r>
            <a:r>
              <a:rPr sz="36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southern</a:t>
            </a:r>
            <a:r>
              <a:rPr sz="3600" spc="-26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2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U</a:t>
            </a:r>
            <a:r>
              <a:rPr lang="en-US" sz="3600" spc="-2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r>
              <a:rPr sz="3600" spc="-2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</a:t>
            </a:r>
            <a:r>
              <a:rPr lang="en-US" sz="3600" spc="-2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69900" indent="-457200">
              <a:spcBef>
                <a:spcPts val="2440"/>
              </a:spcBef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36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Mostly</a:t>
            </a:r>
            <a:r>
              <a:rPr sz="3600" spc="-114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farmers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69900" indent="-457200">
              <a:spcBef>
                <a:spcPts val="2210"/>
              </a:spcBef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36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Many</a:t>
            </a:r>
            <a:r>
              <a:rPr sz="3600" spc="-14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slaveholders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69900" indent="-457200">
              <a:spcBef>
                <a:spcPts val="2200"/>
              </a:spcBef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3600" spc="-3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Well</a:t>
            </a:r>
            <a:r>
              <a:rPr lang="en-US" sz="3600" spc="-9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-</a:t>
            </a:r>
            <a:r>
              <a:rPr sz="3600" spc="-3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educated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469900" indent="-457200">
              <a:spcBef>
                <a:spcPts val="2210"/>
              </a:spcBef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3600" spc="-3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Law-abiding</a:t>
            </a:r>
            <a:endParaRPr sz="3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0905"/>
            <a:ext cx="78867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FrankRuehl" panose="020E0503060101010101" pitchFamily="34" charset="-79"/>
                <a:cs typeface="FrankRuehl" panose="020E0503060101010101" pitchFamily="34" charset="-79"/>
              </a:rPr>
              <a:t>The Old </a:t>
            </a:r>
            <a:r>
              <a:rPr sz="6000" spc="-5" dirty="0">
                <a:latin typeface="FrankRuehl" panose="020E0503060101010101" pitchFamily="34" charset="-79"/>
                <a:cs typeface="FrankRuehl" panose="020E0503060101010101" pitchFamily="34" charset="-79"/>
              </a:rPr>
              <a:t>Three</a:t>
            </a:r>
            <a:r>
              <a:rPr sz="6000" spc="-50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6000" dirty="0">
                <a:latin typeface="FrankRuehl" panose="020E0503060101010101" pitchFamily="34" charset="-79"/>
                <a:cs typeface="FrankRuehl" panose="020E0503060101010101" pitchFamily="34" charset="-79"/>
              </a:rPr>
              <a:t>Hundred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637028"/>
            <a:ext cx="3961131" cy="4408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3600" spc="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By 1825, Austin’s c</a:t>
            </a:r>
            <a:r>
              <a:rPr sz="3600" spc="1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olony </a:t>
            </a:r>
            <a:r>
              <a:rPr sz="3600" spc="-1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had </a:t>
            </a:r>
            <a:r>
              <a:rPr sz="3600" spc="-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over</a:t>
            </a:r>
            <a:r>
              <a:rPr sz="3600" spc="-53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1,790  </a:t>
            </a:r>
            <a:r>
              <a:rPr sz="3600" spc="-4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people</a:t>
            </a:r>
            <a:r>
              <a:rPr lang="en-US" sz="3600" spc="-4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living there.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sz="2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3600" b="1" u="sng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Of that number, m</a:t>
            </a:r>
            <a:r>
              <a:rPr sz="3600" b="1" u="sng" spc="2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ore </a:t>
            </a:r>
            <a:r>
              <a:rPr sz="3600" b="1" u="sng" spc="-4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than </a:t>
            </a:r>
            <a:r>
              <a:rPr sz="3600" b="1" u="sng" spc="-35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400 </a:t>
            </a:r>
            <a:r>
              <a:rPr sz="3600" b="1" u="sng" spc="-4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were</a:t>
            </a:r>
            <a:r>
              <a:rPr sz="3600" b="1" u="sng" spc="-290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3600" b="1" u="sng" spc="-290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3600" b="1" u="sng" spc="-3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slaves</a:t>
            </a:r>
            <a:r>
              <a:rPr lang="en-US" sz="4400" b="1" u="sng" spc="-35" dirty="0" smtClean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.</a:t>
            </a:r>
            <a:endParaRPr sz="4400" b="1" u="sng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98427"/>
            <a:ext cx="3657600" cy="308610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16" y="240871"/>
            <a:ext cx="78867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The Old </a:t>
            </a:r>
            <a:r>
              <a:rPr sz="5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Three</a:t>
            </a:r>
            <a:r>
              <a:rPr sz="54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Hundred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820341"/>
            <a:ext cx="321945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39725" cmpd="tri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3666" y="1524000"/>
            <a:ext cx="45493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Jane Long: One of the Old Three Hundred. She became a successful female plantation owner,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slaveowner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, and ran a boarding house in San Felipe.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2851</TotalTime>
  <Words>335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Arabic</vt:lpstr>
      <vt:lpstr>Adobe Caslon Pro</vt:lpstr>
      <vt:lpstr>Arial</vt:lpstr>
      <vt:lpstr>Calibri</vt:lpstr>
      <vt:lpstr>Comic Sans MS</vt:lpstr>
      <vt:lpstr>Corbel</vt:lpstr>
      <vt:lpstr>FrankRuehl</vt:lpstr>
      <vt:lpstr>Wingdings</vt:lpstr>
      <vt:lpstr>Depth</vt:lpstr>
      <vt:lpstr>PowerPoint Presentation</vt:lpstr>
      <vt:lpstr>Early Problems in Austin’s Colony</vt:lpstr>
      <vt:lpstr>PowerPoint Presentation</vt:lpstr>
      <vt:lpstr>Early Problems in Austin’s Colony</vt:lpstr>
      <vt:lpstr>The Old Three Hundred</vt:lpstr>
      <vt:lpstr>The Old Three Hundred</vt:lpstr>
      <vt:lpstr>The Old Three Hundred</vt:lpstr>
      <vt:lpstr>The Old Three Hundred</vt:lpstr>
      <vt:lpstr>The Old Three Hundred</vt:lpstr>
      <vt:lpstr>San Felipe de Austin</vt:lpstr>
      <vt:lpstr>Austin’s Other Colonies</vt:lpstr>
      <vt:lpstr>The Little Colony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Taylor</dc:creator>
  <cp:lastModifiedBy>Wayne Davidson</cp:lastModifiedBy>
  <cp:revision>11</cp:revision>
  <dcterms:created xsi:type="dcterms:W3CDTF">2017-12-05T18:19:56Z</dcterms:created>
  <dcterms:modified xsi:type="dcterms:W3CDTF">2017-12-07T17:53:25Z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2007-11-02T00:00:00Z</vt:filetime>
  </property>
  <property fmtid="{D5CDD505-2E9C-101B-9397-08002B2CF9AE}" pid="3" name="Creator">
    <vt:lpwstr>Impress</vt:lpwstr>
  </property>
  <property fmtid="{D5CDD505-2E9C-101B-9397-08002B2CF9AE}" pid="4" name="LastSaved">
    <vt:filetime>2007-11-02T00:00:00Z</vt:filetime>
  </property>
</Properties>
</file>